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handoutMasterIdLst>
    <p:handoutMasterId r:id="rId63"/>
  </p:handoutMasterIdLst>
  <p:sldIdLst>
    <p:sldId id="256" r:id="rId2"/>
    <p:sldId id="257" r:id="rId3"/>
    <p:sldId id="258" r:id="rId4"/>
    <p:sldId id="259" r:id="rId5"/>
    <p:sldId id="260" r:id="rId6"/>
    <p:sldId id="261" r:id="rId7"/>
    <p:sldId id="262" r:id="rId8"/>
    <p:sldId id="272" r:id="rId9"/>
    <p:sldId id="263" r:id="rId10"/>
    <p:sldId id="264" r:id="rId11"/>
    <p:sldId id="327" r:id="rId12"/>
    <p:sldId id="265" r:id="rId13"/>
    <p:sldId id="270" r:id="rId14"/>
    <p:sldId id="273" r:id="rId15"/>
    <p:sldId id="275" r:id="rId16"/>
    <p:sldId id="276" r:id="rId17"/>
    <p:sldId id="271" r:id="rId18"/>
    <p:sldId id="267" r:id="rId19"/>
    <p:sldId id="301" r:id="rId20"/>
    <p:sldId id="302" r:id="rId21"/>
    <p:sldId id="326" r:id="rId22"/>
    <p:sldId id="304" r:id="rId23"/>
    <p:sldId id="305" r:id="rId24"/>
    <p:sldId id="306" r:id="rId25"/>
    <p:sldId id="310" r:id="rId26"/>
    <p:sldId id="311" r:id="rId27"/>
    <p:sldId id="312" r:id="rId28"/>
    <p:sldId id="313" r:id="rId29"/>
    <p:sldId id="314" r:id="rId30"/>
    <p:sldId id="316" r:id="rId31"/>
    <p:sldId id="317" r:id="rId32"/>
    <p:sldId id="318" r:id="rId33"/>
    <p:sldId id="319" r:id="rId34"/>
    <p:sldId id="320" r:id="rId35"/>
    <p:sldId id="321" r:id="rId36"/>
    <p:sldId id="322" r:id="rId37"/>
    <p:sldId id="323" r:id="rId38"/>
    <p:sldId id="324" r:id="rId39"/>
    <p:sldId id="325" r:id="rId40"/>
    <p:sldId id="266" r:id="rId41"/>
    <p:sldId id="291" r:id="rId42"/>
    <p:sldId id="292" r:id="rId43"/>
    <p:sldId id="293" r:id="rId44"/>
    <p:sldId id="294" r:id="rId45"/>
    <p:sldId id="278" r:id="rId46"/>
    <p:sldId id="274" r:id="rId47"/>
    <p:sldId id="279" r:id="rId48"/>
    <p:sldId id="280" r:id="rId49"/>
    <p:sldId id="281" r:id="rId50"/>
    <p:sldId id="269" r:id="rId51"/>
    <p:sldId id="268" r:id="rId52"/>
    <p:sldId id="290" r:id="rId53"/>
    <p:sldId id="296" r:id="rId54"/>
    <p:sldId id="282" r:id="rId55"/>
    <p:sldId id="283" r:id="rId56"/>
    <p:sldId id="284" r:id="rId57"/>
    <p:sldId id="285" r:id="rId58"/>
    <p:sldId id="286" r:id="rId59"/>
    <p:sldId id="287" r:id="rId60"/>
    <p:sldId id="288" r:id="rId61"/>
    <p:sldId id="289"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78A582E-35E2-44CE-ABA9-0B6EE2B12CBC}" type="datetimeFigureOut">
              <a:rPr lang="en-US" smtClean="0"/>
              <a:t>3/30/2021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E773333-E22A-4409-A674-8A19D9485D8D}" type="slidenum">
              <a:rPr lang="en-US" smtClean="0"/>
              <a:t>‹#›</a:t>
            </a:fld>
            <a:endParaRPr lang="en-US"/>
          </a:p>
        </p:txBody>
      </p:sp>
    </p:spTree>
    <p:extLst>
      <p:ext uri="{BB962C8B-B14F-4D97-AF65-F5344CB8AC3E}">
        <p14:creationId xmlns:p14="http://schemas.microsoft.com/office/powerpoint/2010/main" val="12669206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E0BF6-4033-46D6-AD39-38D1E280373C}"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258318207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E0BF6-4033-46D6-AD39-38D1E280373C}"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26752556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E0BF6-4033-46D6-AD39-38D1E280373C}"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213207637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41992" y="3326145"/>
            <a:ext cx="7548824" cy="1646307"/>
          </a:xfrm>
        </p:spPr>
        <p:txBody>
          <a:bodyPr anchor="b">
            <a:normAutofit/>
          </a:bodyPr>
          <a:lstStyle>
            <a:lvl1pPr marL="0" indent="0">
              <a:buNone/>
              <a:defRPr sz="48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4519855" y="6482697"/>
            <a:ext cx="1400847" cy="213603"/>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67" dirty="0">
                <a:solidFill>
                  <a:srgbClr val="FFFFFF"/>
                </a:solidFill>
                <a:latin typeface="Helvetica Neue"/>
                <a:cs typeface="Helvetica Neue"/>
              </a:rPr>
              <a:t>Powered by</a:t>
            </a:r>
          </a:p>
        </p:txBody>
      </p:sp>
      <p:sp>
        <p:nvSpPr>
          <p:cNvPr id="3" name="Text Placeholder 2"/>
          <p:cNvSpPr>
            <a:spLocks noGrp="1"/>
          </p:cNvSpPr>
          <p:nvPr>
            <p:ph type="body" sz="quarter" idx="12"/>
          </p:nvPr>
        </p:nvSpPr>
        <p:spPr>
          <a:xfrm>
            <a:off x="344971" y="4972051"/>
            <a:ext cx="3917951" cy="514349"/>
          </a:xfrm>
        </p:spPr>
        <p:txBody>
          <a:bodyPr>
            <a:normAutofit/>
          </a:bodyPr>
          <a:lstStyle>
            <a:lvl1pPr>
              <a:defRPr sz="1600">
                <a:solidFill>
                  <a:schemeClr val="bg1"/>
                </a:solidFill>
              </a:defRPr>
            </a:lvl1pPr>
          </a:lstStyle>
          <a:p>
            <a:pPr lvl="0"/>
            <a:r>
              <a:rPr lang="en-US" dirty="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1353" y="6388544"/>
            <a:ext cx="1842324" cy="448721"/>
          </a:xfrm>
          <a:prstGeom prst="rect">
            <a:avLst/>
          </a:prstGeom>
        </p:spPr>
      </p:pic>
    </p:spTree>
    <p:extLst>
      <p:ext uri="{BB962C8B-B14F-4D97-AF65-F5344CB8AC3E}">
        <p14:creationId xmlns:p14="http://schemas.microsoft.com/office/powerpoint/2010/main" val="1612652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81870" y="4852525"/>
            <a:ext cx="6101851" cy="467783"/>
          </a:xfrm>
        </p:spPr>
        <p:txBody>
          <a:bodyPr/>
          <a:lstStyle>
            <a:lvl1pPr>
              <a:defRPr b="0"/>
            </a:lvl1pPr>
          </a:lstStyle>
          <a:p>
            <a:pPr lvl="0"/>
            <a:r>
              <a:rPr lang="en-US" dirty="0"/>
              <a:t>Click to edit</a:t>
            </a:r>
          </a:p>
        </p:txBody>
      </p:sp>
      <p:sp>
        <p:nvSpPr>
          <p:cNvPr id="17" name="Title 16"/>
          <p:cNvSpPr>
            <a:spLocks noGrp="1"/>
          </p:cNvSpPr>
          <p:nvPr>
            <p:ph type="title"/>
          </p:nvPr>
        </p:nvSpPr>
        <p:spPr>
          <a:xfrm>
            <a:off x="273051" y="3113001"/>
            <a:ext cx="10972800" cy="114300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73051" y="4043008"/>
            <a:ext cx="5145616" cy="374649"/>
          </a:xfrm>
        </p:spPr>
        <p:txBody>
          <a:bodyPr/>
          <a:lstStyle>
            <a:lvl2pPr marL="6351" indent="0">
              <a:buNone/>
              <a:defRPr sz="2133">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81870" y="5397121"/>
            <a:ext cx="6101851" cy="467783"/>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47459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207483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2E0BF6-4033-46D6-AD39-38D1E280373C}"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399171890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E0BF6-4033-46D6-AD39-38D1E280373C}"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371852765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2E0BF6-4033-46D6-AD39-38D1E280373C}"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193834478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2E0BF6-4033-46D6-AD39-38D1E280373C}"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62432562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2E0BF6-4033-46D6-AD39-38D1E280373C}"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377044699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E0BF6-4033-46D6-AD39-38D1E280373C}"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194679457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2E0BF6-4033-46D6-AD39-38D1E280373C}"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55386992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2E0BF6-4033-46D6-AD39-38D1E280373C}"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A9EA3-14D0-4A04-8ED4-658DEAC4AB08}" type="slidenum">
              <a:rPr lang="en-US" smtClean="0"/>
              <a:t>‹#›</a:t>
            </a:fld>
            <a:endParaRPr lang="en-US"/>
          </a:p>
        </p:txBody>
      </p:sp>
    </p:spTree>
    <p:extLst>
      <p:ext uri="{BB962C8B-B14F-4D97-AF65-F5344CB8AC3E}">
        <p14:creationId xmlns:p14="http://schemas.microsoft.com/office/powerpoint/2010/main" val="21299408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E0BF6-4033-46D6-AD39-38D1E280373C}" type="datetimeFigureOut">
              <a:rPr lang="en-US" smtClean="0"/>
              <a:t>3/30/2021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A9EA3-14D0-4A04-8ED4-658DEAC4AB08}" type="slidenum">
              <a:rPr lang="en-US" smtClean="0"/>
              <a:t>‹#›</a:t>
            </a:fld>
            <a:endParaRPr lang="en-US"/>
          </a:p>
        </p:txBody>
      </p:sp>
    </p:spTree>
    <p:extLst>
      <p:ext uri="{BB962C8B-B14F-4D97-AF65-F5344CB8AC3E}">
        <p14:creationId xmlns:p14="http://schemas.microsoft.com/office/powerpoint/2010/main" val="1648730600"/>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18000">
              <a:schemeClr val="accent3">
                <a:lumMod val="0"/>
                <a:lumOff val="100000"/>
              </a:schemeClr>
            </a:gs>
            <a:gs pos="77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319008"/>
          </a:xfrm>
        </p:spPr>
        <p:txBody>
          <a:bodyPr>
            <a:noAutofit/>
          </a:bodyPr>
          <a:lstStyle/>
          <a:p>
            <a:r>
              <a:rPr lang="en-US" sz="4800" dirty="0">
                <a:solidFill>
                  <a:srgbClr val="FF0000"/>
                </a:solidFill>
                <a:effectLst>
                  <a:outerShdw blurRad="38100" dist="38100" dir="2700000" algn="tl">
                    <a:srgbClr val="002060">
                      <a:alpha val="43000"/>
                    </a:srgbClr>
                  </a:outerShdw>
                </a:effectLst>
                <a:latin typeface="Adobe Garamond Pro Bold" panose="02020702060506020403" pitchFamily="18" charset="0"/>
              </a:rPr>
              <a:t>Town of Ellicott Police Department </a:t>
            </a:r>
            <a:b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br>
            <a:r>
              <a:rPr lang="en-US" sz="5400" dirty="0">
                <a:solidFill>
                  <a:schemeClr val="bg1"/>
                </a:solidFill>
                <a:effectLst>
                  <a:outerShdw blurRad="38100" dist="38100" dir="2700000" algn="tl">
                    <a:srgbClr val="000000">
                      <a:alpha val="43137"/>
                    </a:srgbClr>
                  </a:outerShdw>
                </a:effectLst>
                <a:latin typeface="Adobe Garamond Pro Bold" panose="02020702060506020403" pitchFamily="18" charset="0"/>
              </a:rPr>
              <a:t>Police Reform and </a:t>
            </a:r>
            <a:br>
              <a:rPr lang="en-US" sz="5400" dirty="0">
                <a:solidFill>
                  <a:schemeClr val="bg1"/>
                </a:solidFill>
                <a:effectLst>
                  <a:outerShdw blurRad="38100" dist="38100" dir="2700000" algn="tl">
                    <a:srgbClr val="000000">
                      <a:alpha val="43137"/>
                    </a:srgbClr>
                  </a:outerShdw>
                </a:effectLst>
                <a:latin typeface="Adobe Garamond Pro Bold" panose="02020702060506020403" pitchFamily="18" charset="0"/>
              </a:rPr>
            </a:br>
            <a:r>
              <a:rPr lang="en-US" sz="5400" dirty="0">
                <a:solidFill>
                  <a:schemeClr val="bg1"/>
                </a:solidFill>
                <a:effectLst>
                  <a:outerShdw blurRad="38100" dist="38100" dir="2700000" algn="tl">
                    <a:srgbClr val="000000">
                      <a:alpha val="43137"/>
                    </a:srgbClr>
                  </a:outerShdw>
                </a:effectLst>
                <a:latin typeface="Adobe Garamond Pro Bold" panose="02020702060506020403" pitchFamily="18" charset="0"/>
              </a:rPr>
              <a:t>Reinvention Collaborative</a:t>
            </a:r>
          </a:p>
        </p:txBody>
      </p:sp>
      <p:sp>
        <p:nvSpPr>
          <p:cNvPr id="3" name="Subtitle 2"/>
          <p:cNvSpPr>
            <a:spLocks noGrp="1"/>
          </p:cNvSpPr>
          <p:nvPr>
            <p:ph type="subTitle" idx="1"/>
          </p:nvPr>
        </p:nvSpPr>
        <p:spPr>
          <a:xfrm>
            <a:off x="1524000" y="5132173"/>
            <a:ext cx="9144000" cy="1095631"/>
          </a:xfrm>
        </p:spPr>
        <p:txBody>
          <a:bodyPr>
            <a:noAutofit/>
          </a:bodyPr>
          <a:lstStyle/>
          <a:p>
            <a:r>
              <a:rPr lang="en-US" sz="2800" dirty="0">
                <a:solidFill>
                  <a:srgbClr val="002060"/>
                </a:solidFill>
                <a:effectLst>
                  <a:outerShdw blurRad="38100" dist="38100" dir="2700000" algn="tl">
                    <a:srgbClr val="000000">
                      <a:alpha val="43137"/>
                    </a:srgbClr>
                  </a:outerShdw>
                </a:effectLst>
                <a:latin typeface="Adobe Garamond Pro Bold" panose="02020702060506020403" pitchFamily="18" charset="0"/>
              </a:rPr>
              <a:t>Police Chief   William L. Ohnmeiss Jr.</a:t>
            </a:r>
          </a:p>
          <a:p>
            <a:r>
              <a:rPr lang="en-US" sz="2800" dirty="0">
                <a:solidFill>
                  <a:srgbClr val="002060"/>
                </a:solidFill>
                <a:effectLst>
                  <a:outerShdw blurRad="38100" dist="38100" dir="2700000" algn="tl">
                    <a:srgbClr val="000000">
                      <a:alpha val="43137"/>
                    </a:srgbClr>
                  </a:outerShdw>
                </a:effectLst>
                <a:latin typeface="Adobe Garamond Pro Bold" panose="02020702060506020403" pitchFamily="18" charset="0"/>
              </a:rPr>
              <a:t>Town Supervisor   Patrick W. McLaughlin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25" y="0"/>
            <a:ext cx="1427575" cy="1226250"/>
          </a:xfrm>
          <a:prstGeom prst="rect">
            <a:avLst/>
          </a:prstGeom>
        </p:spPr>
      </p:pic>
      <p:sp>
        <p:nvSpPr>
          <p:cNvPr id="11" name="Rectangle 10"/>
          <p:cNvSpPr/>
          <p:nvPr/>
        </p:nvSpPr>
        <p:spPr>
          <a:xfrm>
            <a:off x="650789" y="4777945"/>
            <a:ext cx="11145795" cy="659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5771" y="-82895"/>
            <a:ext cx="1856230" cy="1594454"/>
          </a:xfrm>
          <a:prstGeom prst="rect">
            <a:avLst/>
          </a:prstGeom>
        </p:spPr>
      </p:pic>
    </p:spTree>
    <p:extLst>
      <p:ext uri="{BB962C8B-B14F-4D97-AF65-F5344CB8AC3E}">
        <p14:creationId xmlns:p14="http://schemas.microsoft.com/office/powerpoint/2010/main" val="271290309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Reform &amp; Reinvention Collaboration Process:</a:t>
            </a:r>
            <a:b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br>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Community Survey (Appendix)</a:t>
            </a:r>
            <a:br>
              <a:rPr lang="en-US" dirty="0"/>
            </a:br>
            <a:endParaRPr lang="en-US" dirty="0"/>
          </a:p>
        </p:txBody>
      </p:sp>
      <p:sp>
        <p:nvSpPr>
          <p:cNvPr id="3" name="Content Placeholder 2"/>
          <p:cNvSpPr>
            <a:spLocks noGrp="1"/>
          </p:cNvSpPr>
          <p:nvPr>
            <p:ph idx="1"/>
          </p:nvPr>
        </p:nvSpPr>
        <p:spPr>
          <a:xfrm>
            <a:off x="838200" y="3122141"/>
            <a:ext cx="10515600" cy="3054822"/>
          </a:xfrm>
        </p:spPr>
        <p:txBody>
          <a:bodyPr/>
          <a:lstStyle/>
          <a:p>
            <a:r>
              <a:rPr lang="en-US" dirty="0"/>
              <a:t>Survey presented to all residents of county through web site, Facebook page, local media, and delivering of hard copies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43222915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1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793" y="237780"/>
            <a:ext cx="6378401" cy="6455464"/>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29580"/>
            <a:ext cx="1703967" cy="146366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507" y="4879909"/>
            <a:ext cx="4324914" cy="2381837"/>
          </a:xfrm>
          <a:prstGeom prst="rect">
            <a:avLst/>
          </a:prstGeom>
        </p:spPr>
      </p:pic>
    </p:spTree>
    <p:extLst>
      <p:ext uri="{BB962C8B-B14F-4D97-AF65-F5344CB8AC3E}">
        <p14:creationId xmlns:p14="http://schemas.microsoft.com/office/powerpoint/2010/main" val="197985091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b="1" dirty="0">
                <a:solidFill>
                  <a:schemeClr val="bg1"/>
                </a:solidFill>
                <a:effectLst>
                  <a:outerShdw blurRad="38100" dist="38100" dir="2700000" algn="tl">
                    <a:srgbClr val="000000">
                      <a:alpha val="43137"/>
                    </a:srgbClr>
                  </a:outerShdw>
                </a:effectLst>
                <a:latin typeface="Adobe Garamond Pro Bold"/>
              </a:rPr>
              <a:t>Town of Ellicott History</a:t>
            </a:r>
            <a:br>
              <a:rPr lang="en-US" dirty="0"/>
            </a:br>
            <a:br>
              <a:rPr lang="en-US" dirty="0"/>
            </a:br>
            <a:br>
              <a:rPr lang="en-US" dirty="0"/>
            </a:br>
            <a:endParaRPr lang="en-US" dirty="0"/>
          </a:p>
        </p:txBody>
      </p:sp>
      <p:sp>
        <p:nvSpPr>
          <p:cNvPr id="3" name="Content Placeholder 2"/>
          <p:cNvSpPr>
            <a:spLocks noGrp="1"/>
          </p:cNvSpPr>
          <p:nvPr>
            <p:ph idx="1"/>
          </p:nvPr>
        </p:nvSpPr>
        <p:spPr>
          <a:xfrm>
            <a:off x="838200" y="1524000"/>
            <a:ext cx="10515600" cy="4652963"/>
          </a:xfrm>
        </p:spPr>
        <p:txBody>
          <a:bodyPr>
            <a:normAutofit/>
          </a:bodyPr>
          <a:lstStyle/>
          <a:p>
            <a:r>
              <a:rPr lang="en-US" sz="1500" dirty="0"/>
              <a:t>The Town of Ellicott was formed on June 1, 1812. It was one of the three Townships first formed within Chautauqua County. In 1886 the Village of Jamestown was incorporated as a City and became a Municipality separate from the Town of Ellicott. In 1891 Falconer was incorporated as a Village within the Township; - as was Celoron in 1896. As the Villages and Town became more populated and settled it was necessary to provide for the enforcement of the Laws and Ordinances that had been enacted to protect and preserve the rights of all. Each of the municipalities within Ellicott provided Law Enforcement individually. This practice was suitable to the circumstances. The total census was not large, it was dispersed in “pockets” with a very “less mobile” lifestyle; - and the City of Jamestown was the “hub” providing industry, mercantile, and other sources of supplies for the daily needs.</a:t>
            </a:r>
            <a:br>
              <a:rPr lang="en-US" sz="1500" dirty="0"/>
            </a:br>
            <a:r>
              <a:rPr lang="en-US" sz="1500" dirty="0"/>
              <a:t>Over a period of time an increased transience within the industrial, retail, and mercantile sector from this “hub” (either to mergers, distant locations, local suburban areas, or going out of business) changed the demographics, character, and relatively of the City, the Town, and the Villages to each other. Prior to 1968, Ellicott had part time Officers providing coverage on a part time basis within the Township outside of the Villages. Celoron had a similar setup for the Village, while the Village of Falconer had a full time Police Department. On March 20, 1968 the Town Board established a bona-fide Police Department pursuant to the provisions of section 150 of the N.Y.S. Town Law. On April 15, 1968 the position of Chief of Police was established pursuant to N.Y.S. Town Law, N.Y.S. General Municipal Law, and N.Y.S. Civil Service Law. Prior to 1980 there were 11 full time sworn Officers and 8 part time sworn Officers employed among the three respective jurisdictions of the Town of Ellicott. On 6/1/81 the Village of Celoron dissolved its’ Police Department and became a part of the constituency of the Town of Ellicott Police Department. On 6/20/83, by voter referendum, the Village of Falconer dissolved its’ Police Department and also became a part of the constituency of the Town of Ellicott Police Department. Currently we have 13 full-time Police Officers, 11 part time Police Officers. We maintain a 24/7 patrol; - via 2 or 3 patrol units on an east – west assignment basis. We continue to evaluate, adjust, and improve our service delivery to meet the ever-changing needs for Law Enforcement within the Town of Ellicott.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24886574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Town of Ellicott Demographics (2010 Census)</a:t>
            </a:r>
          </a:p>
        </p:txBody>
      </p:sp>
      <p:sp>
        <p:nvSpPr>
          <p:cNvPr id="3" name="Content Placeholder 2"/>
          <p:cNvSpPr>
            <a:spLocks noGrp="1"/>
          </p:cNvSpPr>
          <p:nvPr>
            <p:ph idx="1"/>
          </p:nvPr>
        </p:nvSpPr>
        <p:spPr/>
        <p:txBody>
          <a:bodyPr/>
          <a:lstStyle/>
          <a:p>
            <a:r>
              <a:rPr lang="en-US" dirty="0"/>
              <a:t>Approximately 31 square miles</a:t>
            </a:r>
          </a:p>
          <a:p>
            <a:r>
              <a:rPr lang="en-US" dirty="0"/>
              <a:t>Population approximately 8,700</a:t>
            </a:r>
          </a:p>
          <a:p>
            <a:r>
              <a:rPr lang="en-US" dirty="0"/>
              <a:t>97% Caucasian</a:t>
            </a:r>
          </a:p>
          <a:p>
            <a:r>
              <a:rPr lang="en-US" dirty="0"/>
              <a:t>.8% African American</a:t>
            </a:r>
          </a:p>
          <a:p>
            <a:r>
              <a:rPr lang="en-US" dirty="0"/>
              <a:t>1.3% Hispanic</a:t>
            </a:r>
          </a:p>
          <a:p>
            <a:r>
              <a:rPr lang="en-US" dirty="0"/>
              <a:t>.3% Asian</a:t>
            </a:r>
          </a:p>
          <a:p>
            <a:r>
              <a:rPr lang="en-US" dirty="0"/>
              <a:t>.9% Multi-race</a:t>
            </a:r>
          </a:p>
          <a:p>
            <a:r>
              <a:rPr lang="en-US" dirty="0"/>
              <a:t>.1% Native American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312838464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Agency Demographics – Law Enforcement</a:t>
            </a:r>
          </a:p>
        </p:txBody>
      </p:sp>
      <p:sp>
        <p:nvSpPr>
          <p:cNvPr id="3" name="Content Placeholder 2"/>
          <p:cNvSpPr>
            <a:spLocks noGrp="1"/>
          </p:cNvSpPr>
          <p:nvPr>
            <p:ph idx="1"/>
          </p:nvPr>
        </p:nvSpPr>
        <p:spPr>
          <a:xfrm>
            <a:off x="838200" y="2100649"/>
            <a:ext cx="10515600" cy="4076314"/>
          </a:xfrm>
        </p:spPr>
        <p:txBody>
          <a:bodyPr/>
          <a:lstStyle/>
          <a:p>
            <a:r>
              <a:rPr lang="en-US" dirty="0"/>
              <a:t>24 Sworn Employees</a:t>
            </a:r>
          </a:p>
          <a:p>
            <a:pPr lvl="1"/>
            <a:r>
              <a:rPr lang="en-US" dirty="0"/>
              <a:t>Chief of Police</a:t>
            </a:r>
          </a:p>
          <a:p>
            <a:pPr lvl="1"/>
            <a:r>
              <a:rPr lang="en-US" dirty="0"/>
              <a:t>First Sergeant</a:t>
            </a:r>
          </a:p>
          <a:p>
            <a:pPr lvl="1"/>
            <a:r>
              <a:rPr lang="en-US" dirty="0"/>
              <a:t>Sergeant</a:t>
            </a:r>
          </a:p>
          <a:p>
            <a:pPr lvl="1"/>
            <a:r>
              <a:rPr lang="en-US" dirty="0"/>
              <a:t>Detective</a:t>
            </a:r>
          </a:p>
          <a:p>
            <a:pPr lvl="1"/>
            <a:r>
              <a:rPr lang="en-US" dirty="0"/>
              <a:t>Patrol Officers (15)</a:t>
            </a:r>
          </a:p>
          <a:p>
            <a:pPr lvl="1"/>
            <a:r>
              <a:rPr lang="en-US" dirty="0"/>
              <a:t>School Resource Officers (4)</a:t>
            </a:r>
          </a:p>
          <a:p>
            <a:pPr lvl="1"/>
            <a:r>
              <a:rPr lang="en-US" dirty="0"/>
              <a:t>Drug Officer</a:t>
            </a:r>
          </a:p>
          <a:p>
            <a:pPr marL="457200" lvl="1" indent="0">
              <a:buNone/>
            </a:pP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48854010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Law Enforcement: Divisions</a:t>
            </a:r>
          </a:p>
        </p:txBody>
      </p:sp>
      <p:sp>
        <p:nvSpPr>
          <p:cNvPr id="3" name="Content Placeholder 2"/>
          <p:cNvSpPr>
            <a:spLocks noGrp="1"/>
          </p:cNvSpPr>
          <p:nvPr>
            <p:ph idx="1"/>
          </p:nvPr>
        </p:nvSpPr>
        <p:spPr>
          <a:xfrm>
            <a:off x="838200" y="1606378"/>
            <a:ext cx="10515600" cy="4570585"/>
          </a:xfrm>
        </p:spPr>
        <p:txBody>
          <a:bodyPr/>
          <a:lstStyle/>
          <a:p>
            <a:r>
              <a:rPr lang="en-US" dirty="0"/>
              <a:t>Patrol</a:t>
            </a:r>
          </a:p>
          <a:p>
            <a:r>
              <a:rPr lang="en-US" dirty="0"/>
              <a:t>Criminal Investigation</a:t>
            </a:r>
          </a:p>
          <a:p>
            <a:r>
              <a:rPr lang="en-US" dirty="0"/>
              <a:t>Court Security</a:t>
            </a:r>
          </a:p>
          <a:p>
            <a:r>
              <a:rPr lang="en-US" dirty="0"/>
              <a:t>Records</a:t>
            </a:r>
          </a:p>
          <a:p>
            <a:r>
              <a:rPr lang="en-US" dirty="0"/>
              <a:t>Juvenile</a:t>
            </a:r>
          </a:p>
          <a:p>
            <a:r>
              <a:rPr lang="en-US" dirty="0"/>
              <a:t>Training</a:t>
            </a:r>
          </a:p>
          <a:p>
            <a:r>
              <a:rPr lang="en-US" dirty="0"/>
              <a:t>Forensic Investigation Member’s</a:t>
            </a:r>
          </a:p>
          <a:p>
            <a:r>
              <a:rPr lang="en-US" dirty="0"/>
              <a:t>Detective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423585185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Law Enforcement: Special Teams</a:t>
            </a:r>
          </a:p>
        </p:txBody>
      </p:sp>
      <p:sp>
        <p:nvSpPr>
          <p:cNvPr id="3" name="Content Placeholder 2"/>
          <p:cNvSpPr>
            <a:spLocks noGrp="1"/>
          </p:cNvSpPr>
          <p:nvPr>
            <p:ph idx="1"/>
          </p:nvPr>
        </p:nvSpPr>
        <p:spPr/>
        <p:txBody>
          <a:bodyPr/>
          <a:lstStyle/>
          <a:p>
            <a:r>
              <a:rPr lang="en-US" dirty="0"/>
              <a:t>SWAT</a:t>
            </a:r>
          </a:p>
          <a:p>
            <a:r>
              <a:rPr lang="en-US" dirty="0"/>
              <a:t>Drug Task Force Members</a:t>
            </a:r>
          </a:p>
          <a:p>
            <a:r>
              <a:rPr lang="en-US" dirty="0"/>
              <a:t>Evidence and Property Manager</a:t>
            </a:r>
          </a:p>
          <a:p>
            <a:r>
              <a:rPr lang="en-US" dirty="0"/>
              <a:t>Fleet Maintenance</a:t>
            </a:r>
          </a:p>
          <a:p>
            <a:r>
              <a:rPr lang="en-US" dirty="0"/>
              <a:t>Internal Affairs</a:t>
            </a:r>
          </a:p>
          <a:p>
            <a:r>
              <a:rPr lang="en-US" dirty="0"/>
              <a:t>School Resource Officers – Falconer &amp; Southwestern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350040487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Current deployments, strategies, policies, procedures and practices</a:t>
            </a:r>
          </a:p>
        </p:txBody>
      </p:sp>
      <p:sp>
        <p:nvSpPr>
          <p:cNvPr id="3" name="Content Placeholder 2"/>
          <p:cNvSpPr>
            <a:spLocks noGrp="1"/>
          </p:cNvSpPr>
          <p:nvPr>
            <p:ph idx="1"/>
          </p:nvPr>
        </p:nvSpPr>
        <p:spPr>
          <a:xfrm>
            <a:off x="838200" y="2158313"/>
            <a:ext cx="10515600" cy="4018649"/>
          </a:xfrm>
        </p:spPr>
        <p:txBody>
          <a:bodyPr/>
          <a:lstStyle/>
          <a:p>
            <a:r>
              <a:rPr lang="en-US" dirty="0"/>
              <a:t>12 Hour Patrol Shifts</a:t>
            </a:r>
          </a:p>
          <a:p>
            <a:r>
              <a:rPr lang="en-US" dirty="0"/>
              <a:t>2 Patrol units</a:t>
            </a:r>
          </a:p>
          <a:p>
            <a:r>
              <a:rPr lang="en-US" dirty="0"/>
              <a:t>Supervisor 1 per Shift</a:t>
            </a:r>
          </a:p>
          <a:p>
            <a:r>
              <a:rPr lang="en-US" dirty="0"/>
              <a:t>1 Detective – Hours as needed</a:t>
            </a:r>
          </a:p>
          <a:p>
            <a:endParaRPr lang="en-US" dirty="0"/>
          </a:p>
          <a:p>
            <a:endParaRPr lang="en-US" dirty="0"/>
          </a:p>
          <a:p>
            <a:pPr marL="0" indent="0">
              <a:buNone/>
            </a:pP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338595425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Review of Policies</a:t>
            </a:r>
          </a:p>
        </p:txBody>
      </p:sp>
      <p:sp>
        <p:nvSpPr>
          <p:cNvPr id="3" name="Content Placeholder 2"/>
          <p:cNvSpPr>
            <a:spLocks noGrp="1"/>
          </p:cNvSpPr>
          <p:nvPr>
            <p:ph idx="1"/>
          </p:nvPr>
        </p:nvSpPr>
        <p:spPr/>
        <p:txBody>
          <a:bodyPr>
            <a:normAutofit fontScale="85000" lnSpcReduction="20000"/>
          </a:bodyPr>
          <a:lstStyle/>
          <a:p>
            <a:r>
              <a:rPr lang="en-US" dirty="0"/>
              <a:t>Deployment </a:t>
            </a:r>
          </a:p>
          <a:p>
            <a:r>
              <a:rPr lang="en-US" dirty="0"/>
              <a:t>Use of Force Policies </a:t>
            </a:r>
          </a:p>
          <a:p>
            <a:r>
              <a:rPr lang="en-US" dirty="0"/>
              <a:t>Procedural Justice</a:t>
            </a:r>
          </a:p>
          <a:p>
            <a:r>
              <a:rPr lang="en-US" dirty="0"/>
              <a:t>Racial bias</a:t>
            </a:r>
          </a:p>
          <a:p>
            <a:r>
              <a:rPr lang="en-US" dirty="0"/>
              <a:t>Implicit Bias</a:t>
            </a:r>
          </a:p>
          <a:p>
            <a:r>
              <a:rPr lang="en-US" dirty="0"/>
              <a:t>Vehicle and Traffic Policy</a:t>
            </a:r>
          </a:p>
          <a:p>
            <a:r>
              <a:rPr lang="en-US" dirty="0"/>
              <a:t>Stop and Frisk</a:t>
            </a:r>
          </a:p>
          <a:p>
            <a:endParaRPr lang="en-US" dirty="0"/>
          </a:p>
          <a:p>
            <a:pPr marL="0" indent="0">
              <a:buNone/>
            </a:pPr>
            <a:endParaRPr lang="en-US" dirty="0"/>
          </a:p>
          <a:p>
            <a:pPr marL="0" indent="0">
              <a:buNone/>
            </a:pPr>
            <a:r>
              <a:rPr lang="en-US" dirty="0"/>
              <a:t>*  Department policy’s are available for public review upon request through the    Chief of Police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210238662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718456"/>
            <a:ext cx="12192000" cy="3116425"/>
          </a:xfrm>
        </p:spPr>
        <p:txBody>
          <a:bodyPr>
            <a:noAutofit/>
          </a:bodyPr>
          <a:lstStyle/>
          <a:p>
            <a:pPr algn="ctr"/>
            <a:r>
              <a:rPr sz="9600" dirty="0">
                <a:latin typeface="Adobe Garamond Pro Bold"/>
              </a:rPr>
              <a:t>Police Reform Survey</a:t>
            </a:r>
          </a:p>
        </p:txBody>
      </p:sp>
      <p:sp>
        <p:nvSpPr>
          <p:cNvPr id="3" name="Text Placeholder 2"/>
          <p:cNvSpPr>
            <a:spLocks noGrp="1"/>
          </p:cNvSpPr>
          <p:nvPr>
            <p:ph type="body" sz="quarter" idx="12"/>
          </p:nvPr>
        </p:nvSpPr>
        <p:spPr>
          <a:xfrm>
            <a:off x="4403787" y="4781261"/>
            <a:ext cx="3917951" cy="514349"/>
          </a:xfrm>
        </p:spPr>
        <p:txBody>
          <a:bodyPr/>
          <a:lstStyle/>
          <a:p>
            <a:r>
              <a:rPr dirty="0"/>
              <a:t>Wednesday, February 03, 2021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509" y="5295610"/>
            <a:ext cx="1545982" cy="13279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953" y="5295610"/>
            <a:ext cx="2982047" cy="1642287"/>
          </a:xfrm>
          <a:prstGeom prst="rect">
            <a:avLst/>
          </a:prstGeom>
        </p:spPr>
      </p:pic>
    </p:spTree>
    <p:extLst>
      <p:ext uri="{BB962C8B-B14F-4D97-AF65-F5344CB8AC3E}">
        <p14:creationId xmlns:p14="http://schemas.microsoft.com/office/powerpoint/2010/main" val="319544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Executive Order 203 - Compliance</a:t>
            </a:r>
          </a:p>
        </p:txBody>
      </p:sp>
      <p:sp>
        <p:nvSpPr>
          <p:cNvPr id="3" name="Content Placeholder 2"/>
          <p:cNvSpPr>
            <a:spLocks noGrp="1"/>
          </p:cNvSpPr>
          <p:nvPr>
            <p:ph idx="1"/>
          </p:nvPr>
        </p:nvSpPr>
        <p:spPr/>
        <p:txBody>
          <a:bodyPr>
            <a:normAutofit fontScale="92500" lnSpcReduction="10000"/>
          </a:bodyPr>
          <a:lstStyle/>
          <a:p>
            <a:r>
              <a:rPr lang="en-US" dirty="0"/>
              <a:t>The Town must perform a comprehensive review of current Ellicott Police deployments, strategies, policies, procedures and practices.</a:t>
            </a:r>
          </a:p>
          <a:p>
            <a:r>
              <a:rPr lang="en-US" dirty="0"/>
              <a:t>Chief Executive officer of the Town is tasked to call together the Police Chief and stakeholders in the community to develop a plan for any needed improvements to current deployments, strategies, policies, procedures, and practices.</a:t>
            </a:r>
          </a:p>
          <a:p>
            <a:r>
              <a:rPr lang="en-US" dirty="0"/>
              <a:t>The plan shall be offered for public comment, and after consideration of such comments, shall be ratified by Resolution or adopted by Local Law, no later that April 1, 2021.</a:t>
            </a:r>
          </a:p>
          <a:p>
            <a:r>
              <a:rPr lang="en-US" dirty="0"/>
              <a:t>The Town shall transmit a certification to the Director of the Budget that the process has been complied with and the Resolution or Local Law has been adopted.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27418827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77500" lnSpcReduction="20000"/>
          </a:bodyPr>
          <a:lstStyle/>
          <a:p>
            <a:r>
              <a:t>Date Created: Wednesday, November 25, 2020</a:t>
            </a:r>
          </a:p>
        </p:txBody>
      </p:sp>
      <p:sp>
        <p:nvSpPr>
          <p:cNvPr id="3" name="Title 2"/>
          <p:cNvSpPr>
            <a:spLocks noGrp="1"/>
          </p:cNvSpPr>
          <p:nvPr>
            <p:ph type="title"/>
          </p:nvPr>
        </p:nvSpPr>
        <p:spPr/>
        <p:txBody>
          <a:bodyPr>
            <a:normAutofit fontScale="90000"/>
          </a:bodyPr>
          <a:lstStyle/>
          <a:p>
            <a:r>
              <a:rPr lang="en-US" sz="7300" dirty="0"/>
              <a:t>50 Total Responses</a:t>
            </a:r>
            <a:br>
              <a:rPr lang="en-US" dirty="0"/>
            </a:br>
            <a:endParaRPr dirty="0"/>
          </a:p>
        </p:txBody>
      </p:sp>
      <p:sp>
        <p:nvSpPr>
          <p:cNvPr id="5" name="Text Placeholder 4"/>
          <p:cNvSpPr>
            <a:spLocks noGrp="1"/>
          </p:cNvSpPr>
          <p:nvPr>
            <p:ph type="body" sz="quarter" idx="18"/>
          </p:nvPr>
        </p:nvSpPr>
        <p:spPr/>
        <p:txBody>
          <a:bodyPr>
            <a:normAutofit lnSpcReduction="10000"/>
          </a:bodyPr>
          <a:lstStyle/>
          <a:p>
            <a:r>
              <a:rPr dirty="0"/>
              <a:t>Complete Responses: </a:t>
            </a:r>
            <a:r>
              <a:rPr lang="en-US" dirty="0"/>
              <a:t>50	</a:t>
            </a:r>
            <a:endParaRP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803789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Please select the location of your residence or if you are not a resident the town of your employment</a:t>
            </a:r>
          </a:p>
        </p:txBody>
      </p:sp>
      <p:sp>
        <p:nvSpPr>
          <p:cNvPr id="3" name="Content Placeholder 2"/>
          <p:cNvSpPr>
            <a:spLocks noGrp="1"/>
          </p:cNvSpPr>
          <p:nvPr>
            <p:ph idx="1"/>
          </p:nvPr>
        </p:nvSpPr>
        <p:spPr/>
        <p:txBody>
          <a:bodyPr/>
          <a:lstStyle/>
          <a:p>
            <a:r>
              <a:rPr dirty="0"/>
              <a:t>Answered: </a:t>
            </a:r>
            <a:r>
              <a:rPr lang="en-US" dirty="0"/>
              <a:t>50</a:t>
            </a:r>
            <a:r>
              <a:rPr dirty="0"/>
              <a:t>    Skipped: </a:t>
            </a:r>
            <a:r>
              <a:rPr lang="en-US" dirty="0"/>
              <a:t>0</a:t>
            </a:r>
          </a:p>
          <a:p>
            <a:pPr marL="0" indent="0">
              <a:buNone/>
            </a:pPr>
            <a:endParaRPr dirty="0"/>
          </a:p>
        </p:txBody>
      </p:sp>
      <p:pic>
        <p:nvPicPr>
          <p:cNvPr id="5" name="Picture 4" descr="chart5751578960.png"/>
          <p:cNvPicPr>
            <a:picLocks noChangeAspect="1"/>
          </p:cNvPicPr>
          <p:nvPr/>
        </p:nvPicPr>
        <p:blipFill>
          <a:blip r:embed="rId2"/>
          <a:stretch>
            <a:fillRect/>
          </a:stretch>
        </p:blipFill>
        <p:spPr>
          <a:xfrm>
            <a:off x="4781327" y="2216787"/>
            <a:ext cx="2796825" cy="35690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250874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Q2: What stakeholder group do you belong to?</a:t>
            </a:r>
          </a:p>
        </p:txBody>
      </p:sp>
      <p:sp>
        <p:nvSpPr>
          <p:cNvPr id="3" name="Content Placeholder 2"/>
          <p:cNvSpPr>
            <a:spLocks noGrp="1"/>
          </p:cNvSpPr>
          <p:nvPr>
            <p:ph idx="1"/>
          </p:nvPr>
        </p:nvSpPr>
        <p:spPr/>
        <p:txBody>
          <a:bodyPr/>
          <a:lstStyle/>
          <a:p>
            <a:r>
              <a:rPr dirty="0"/>
              <a:t>Answered: </a:t>
            </a:r>
            <a:r>
              <a:rPr lang="en-US" dirty="0"/>
              <a:t>47</a:t>
            </a:r>
            <a:r>
              <a:rPr dirty="0"/>
              <a:t>    Skipped: </a:t>
            </a:r>
            <a:r>
              <a:rPr lang="en-US" dirty="0"/>
              <a:t>3</a:t>
            </a:r>
          </a:p>
          <a:p>
            <a:pPr marL="0" indent="0">
              <a:buNone/>
            </a:pPr>
            <a:endParaRPr dirty="0"/>
          </a:p>
        </p:txBody>
      </p:sp>
      <p:pic>
        <p:nvPicPr>
          <p:cNvPr id="5" name="Picture 4" descr="table5751583300.png"/>
          <p:cNvPicPr>
            <a:picLocks noChangeAspect="1"/>
          </p:cNvPicPr>
          <p:nvPr/>
        </p:nvPicPr>
        <p:blipFill>
          <a:blip r:embed="rId2"/>
          <a:stretch>
            <a:fillRect/>
          </a:stretch>
        </p:blipFill>
        <p:spPr>
          <a:xfrm>
            <a:off x="2324100" y="2638854"/>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277251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Q3: Please select local police department to provide feedback on</a:t>
            </a:r>
          </a:p>
        </p:txBody>
      </p:sp>
      <p:sp>
        <p:nvSpPr>
          <p:cNvPr id="3" name="Content Placeholder 2"/>
          <p:cNvSpPr>
            <a:spLocks noGrp="1"/>
          </p:cNvSpPr>
          <p:nvPr>
            <p:ph idx="1"/>
          </p:nvPr>
        </p:nvSpPr>
        <p:spPr/>
        <p:txBody>
          <a:bodyPr/>
          <a:lstStyle/>
          <a:p>
            <a:r>
              <a:rPr dirty="0"/>
              <a:t>Answered: </a:t>
            </a:r>
            <a:r>
              <a:rPr lang="en-US" dirty="0"/>
              <a:t>50</a:t>
            </a:r>
            <a:r>
              <a:rPr dirty="0"/>
              <a:t>    Skipped: 0</a:t>
            </a:r>
          </a:p>
        </p:txBody>
      </p:sp>
      <p:pic>
        <p:nvPicPr>
          <p:cNvPr id="5" name="Picture 4" descr="table5751588120.png"/>
          <p:cNvPicPr>
            <a:picLocks noChangeAspect="1"/>
          </p:cNvPicPr>
          <p:nvPr/>
        </p:nvPicPr>
        <p:blipFill>
          <a:blip r:embed="rId2"/>
          <a:stretch>
            <a:fillRect/>
          </a:stretch>
        </p:blipFill>
        <p:spPr>
          <a:xfrm>
            <a:off x="3151564" y="2517704"/>
            <a:ext cx="5888871" cy="35690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245" y="5536233"/>
            <a:ext cx="1281722" cy="1100967"/>
          </a:xfrm>
          <a:prstGeom prst="rect">
            <a:avLst/>
          </a:prstGeom>
        </p:spPr>
      </p:pic>
    </p:spTree>
    <p:extLst>
      <p:ext uri="{BB962C8B-B14F-4D97-AF65-F5344CB8AC3E}">
        <p14:creationId xmlns:p14="http://schemas.microsoft.com/office/powerpoint/2010/main" val="1649430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Q4: When was the last time you had a direct interaction with your local police agency?</a:t>
            </a:r>
          </a:p>
        </p:txBody>
      </p:sp>
      <p:sp>
        <p:nvSpPr>
          <p:cNvPr id="3" name="Content Placeholder 2"/>
          <p:cNvSpPr>
            <a:spLocks noGrp="1"/>
          </p:cNvSpPr>
          <p:nvPr>
            <p:ph idx="1"/>
          </p:nvPr>
        </p:nvSpPr>
        <p:spPr/>
        <p:txBody>
          <a:bodyPr/>
          <a:lstStyle/>
          <a:p>
            <a:r>
              <a:rPr dirty="0"/>
              <a:t>Answered: </a:t>
            </a:r>
            <a:r>
              <a:rPr lang="en-US" dirty="0"/>
              <a:t>50</a:t>
            </a:r>
            <a:r>
              <a:rPr dirty="0"/>
              <a:t>    Skipped: 0</a:t>
            </a:r>
          </a:p>
        </p:txBody>
      </p:sp>
      <p:pic>
        <p:nvPicPr>
          <p:cNvPr id="5" name="Picture 4" descr="table5751598580.png"/>
          <p:cNvPicPr>
            <a:picLocks noChangeAspect="1"/>
          </p:cNvPicPr>
          <p:nvPr/>
        </p:nvPicPr>
        <p:blipFill>
          <a:blip r:embed="rId2"/>
          <a:stretch>
            <a:fillRect/>
          </a:stretch>
        </p:blipFill>
        <p:spPr>
          <a:xfrm>
            <a:off x="2324100" y="3093244"/>
            <a:ext cx="7543800" cy="18161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397268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Please select the top 5 services that you think are most important for your police department to provide</a:t>
            </a:r>
          </a:p>
        </p:txBody>
      </p:sp>
      <p:sp>
        <p:nvSpPr>
          <p:cNvPr id="3" name="Content Placeholder 2"/>
          <p:cNvSpPr>
            <a:spLocks noGrp="1"/>
          </p:cNvSpPr>
          <p:nvPr>
            <p:ph idx="1"/>
          </p:nvPr>
        </p:nvSpPr>
        <p:spPr/>
        <p:txBody>
          <a:bodyPr/>
          <a:lstStyle/>
          <a:p>
            <a:r>
              <a:rPr dirty="0"/>
              <a:t>Answered: </a:t>
            </a:r>
            <a:r>
              <a:rPr lang="en-US" dirty="0"/>
              <a:t>50</a:t>
            </a:r>
            <a:r>
              <a:rPr dirty="0"/>
              <a:t>    Skipped: </a:t>
            </a:r>
            <a:r>
              <a:rPr lang="en-US" dirty="0"/>
              <a:t>0</a:t>
            </a:r>
            <a:endParaRPr dirty="0"/>
          </a:p>
        </p:txBody>
      </p:sp>
      <p:pic>
        <p:nvPicPr>
          <p:cNvPr id="5" name="Picture 4" descr="table5751761070.png"/>
          <p:cNvPicPr>
            <a:picLocks noChangeAspect="1"/>
          </p:cNvPicPr>
          <p:nvPr/>
        </p:nvPicPr>
        <p:blipFill>
          <a:blip r:embed="rId2"/>
          <a:stretch>
            <a:fillRect/>
          </a:stretch>
        </p:blipFill>
        <p:spPr>
          <a:xfrm>
            <a:off x="3647299" y="2418850"/>
            <a:ext cx="5408147" cy="35690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602" y="5552338"/>
            <a:ext cx="1281722" cy="1100967"/>
          </a:xfrm>
          <a:prstGeom prst="rect">
            <a:avLst/>
          </a:prstGeom>
        </p:spPr>
      </p:pic>
    </p:spTree>
    <p:extLst>
      <p:ext uri="{BB962C8B-B14F-4D97-AF65-F5344CB8AC3E}">
        <p14:creationId xmlns:p14="http://schemas.microsoft.com/office/powerpoint/2010/main" val="288454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Q7: Police officers are a necessary part of your community</a:t>
            </a:r>
          </a:p>
        </p:txBody>
      </p:sp>
      <p:sp>
        <p:nvSpPr>
          <p:cNvPr id="3" name="Content Placeholder 2"/>
          <p:cNvSpPr>
            <a:spLocks noGrp="1"/>
          </p:cNvSpPr>
          <p:nvPr>
            <p:ph idx="1"/>
          </p:nvPr>
        </p:nvSpPr>
        <p:spPr/>
        <p:txBody>
          <a:bodyPr/>
          <a:lstStyle/>
          <a:p>
            <a:r>
              <a:rPr dirty="0"/>
              <a:t>Answered: </a:t>
            </a:r>
            <a:r>
              <a:rPr lang="en-US" dirty="0"/>
              <a:t>50</a:t>
            </a:r>
            <a:r>
              <a:rPr dirty="0"/>
              <a:t>    Skipped: 0</a:t>
            </a:r>
          </a:p>
        </p:txBody>
      </p:sp>
      <p:pic>
        <p:nvPicPr>
          <p:cNvPr id="5" name="Picture 4" descr="table5751792010.png"/>
          <p:cNvPicPr>
            <a:picLocks noChangeAspect="1"/>
          </p:cNvPicPr>
          <p:nvPr/>
        </p:nvPicPr>
        <p:blipFill>
          <a:blip r:embed="rId2"/>
          <a:stretch>
            <a:fillRect/>
          </a:stretch>
        </p:blipFill>
        <p:spPr>
          <a:xfrm>
            <a:off x="2175818" y="2787135"/>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114052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Q8: Police officers in your community are well trained.</a:t>
            </a:r>
          </a:p>
        </p:txBody>
      </p:sp>
      <p:sp>
        <p:nvSpPr>
          <p:cNvPr id="3" name="Content Placeholder 2"/>
          <p:cNvSpPr>
            <a:spLocks noGrp="1"/>
          </p:cNvSpPr>
          <p:nvPr>
            <p:ph idx="1"/>
          </p:nvPr>
        </p:nvSpPr>
        <p:spPr/>
        <p:txBody>
          <a:bodyPr/>
          <a:lstStyle/>
          <a:p>
            <a:r>
              <a:rPr dirty="0"/>
              <a:t>Answered: </a:t>
            </a:r>
            <a:r>
              <a:rPr lang="en-US" dirty="0"/>
              <a:t>50</a:t>
            </a:r>
            <a:r>
              <a:rPr dirty="0"/>
              <a:t>    Skipped: </a:t>
            </a:r>
            <a:r>
              <a:rPr lang="en-US" dirty="0"/>
              <a:t>0</a:t>
            </a:r>
            <a:endParaRPr dirty="0"/>
          </a:p>
        </p:txBody>
      </p:sp>
      <p:pic>
        <p:nvPicPr>
          <p:cNvPr id="5" name="Picture 4" descr="table5751801960.png"/>
          <p:cNvPicPr>
            <a:picLocks noChangeAspect="1"/>
          </p:cNvPicPr>
          <p:nvPr/>
        </p:nvPicPr>
        <p:blipFill>
          <a:blip r:embed="rId2"/>
          <a:stretch>
            <a:fillRect/>
          </a:stretch>
        </p:blipFill>
        <p:spPr>
          <a:xfrm>
            <a:off x="2324100" y="2680043"/>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133482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Q9: Police officers in your community are responsive to the public's needs.</a:t>
            </a:r>
          </a:p>
        </p:txBody>
      </p:sp>
      <p:sp>
        <p:nvSpPr>
          <p:cNvPr id="3" name="Content Placeholder 2"/>
          <p:cNvSpPr>
            <a:spLocks noGrp="1"/>
          </p:cNvSpPr>
          <p:nvPr>
            <p:ph idx="1"/>
          </p:nvPr>
        </p:nvSpPr>
        <p:spPr/>
        <p:txBody>
          <a:bodyPr/>
          <a:lstStyle/>
          <a:p>
            <a:r>
              <a:rPr dirty="0"/>
              <a:t>Answered: </a:t>
            </a:r>
            <a:r>
              <a:rPr lang="en-US" dirty="0"/>
              <a:t>50</a:t>
            </a:r>
            <a:r>
              <a:rPr dirty="0"/>
              <a:t>    Skipped: 0</a:t>
            </a:r>
          </a:p>
        </p:txBody>
      </p:sp>
      <p:pic>
        <p:nvPicPr>
          <p:cNvPr id="5" name="Picture 4" descr="table5751814090.png"/>
          <p:cNvPicPr>
            <a:picLocks noChangeAspect="1"/>
          </p:cNvPicPr>
          <p:nvPr/>
        </p:nvPicPr>
        <p:blipFill>
          <a:blip r:embed="rId2"/>
          <a:stretch>
            <a:fillRect/>
          </a:stretch>
        </p:blipFill>
        <p:spPr>
          <a:xfrm>
            <a:off x="2134629" y="2712995"/>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3825975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Q10: Police officers in your community are held accountable for their actions</a:t>
            </a:r>
          </a:p>
        </p:txBody>
      </p:sp>
      <p:sp>
        <p:nvSpPr>
          <p:cNvPr id="3" name="Content Placeholder 2"/>
          <p:cNvSpPr>
            <a:spLocks noGrp="1"/>
          </p:cNvSpPr>
          <p:nvPr>
            <p:ph idx="1"/>
          </p:nvPr>
        </p:nvSpPr>
        <p:spPr/>
        <p:txBody>
          <a:bodyPr/>
          <a:lstStyle/>
          <a:p>
            <a:r>
              <a:rPr dirty="0"/>
              <a:t>Answered: </a:t>
            </a:r>
            <a:r>
              <a:rPr lang="en-US" dirty="0"/>
              <a:t>50</a:t>
            </a:r>
            <a:r>
              <a:rPr dirty="0"/>
              <a:t>   Skipped: 0</a:t>
            </a:r>
          </a:p>
        </p:txBody>
      </p:sp>
      <p:pic>
        <p:nvPicPr>
          <p:cNvPr id="5" name="Picture 4" descr="table5751823680.png"/>
          <p:cNvPicPr>
            <a:picLocks noChangeAspect="1"/>
          </p:cNvPicPr>
          <p:nvPr/>
        </p:nvPicPr>
        <p:blipFill>
          <a:blip r:embed="rId2"/>
          <a:stretch>
            <a:fillRect/>
          </a:stretch>
        </p:blipFill>
        <p:spPr>
          <a:xfrm>
            <a:off x="2324100" y="2787135"/>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35635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Executive Order 203 – Compliance &amp; Considerations</a:t>
            </a:r>
          </a:p>
        </p:txBody>
      </p:sp>
      <p:sp>
        <p:nvSpPr>
          <p:cNvPr id="3" name="Content Placeholder 2"/>
          <p:cNvSpPr>
            <a:spLocks noGrp="1"/>
          </p:cNvSpPr>
          <p:nvPr>
            <p:ph idx="1"/>
          </p:nvPr>
        </p:nvSpPr>
        <p:spPr/>
        <p:txBody>
          <a:bodyPr/>
          <a:lstStyle/>
          <a:p>
            <a:r>
              <a:rPr lang="en-US" dirty="0"/>
              <a:t>Promote community engagement to foster trust, fairness, and legitimacy</a:t>
            </a:r>
          </a:p>
          <a:p>
            <a:r>
              <a:rPr lang="en-US" dirty="0"/>
              <a:t>Address any racial bias and disproportionate policing of communities of color</a:t>
            </a:r>
          </a:p>
          <a:p>
            <a:r>
              <a:rPr lang="en-US" dirty="0"/>
              <a:t>Evidenced based policing strategies</a:t>
            </a:r>
          </a:p>
          <a:p>
            <a:r>
              <a:rPr lang="en-US" dirty="0"/>
              <a:t>Use of Force Policies</a:t>
            </a:r>
          </a:p>
          <a:p>
            <a:r>
              <a:rPr lang="en-US" dirty="0"/>
              <a:t>Procedural Justice</a:t>
            </a:r>
          </a:p>
          <a:p>
            <a:r>
              <a:rPr lang="en-US" dirty="0"/>
              <a:t>Systemic racial bias in policing</a:t>
            </a:r>
          </a:p>
          <a:p>
            <a:r>
              <a:rPr lang="en-US" dirty="0"/>
              <a:t>Implicit bias training</a:t>
            </a:r>
          </a:p>
          <a:p>
            <a:endParaRPr lang="en-US" dirty="0"/>
          </a:p>
          <a:p>
            <a:pPr marL="0" indent="0">
              <a:buNone/>
            </a:pP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353970372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Q11: Police officers in your community strive to have a positive impact on the community</a:t>
            </a:r>
          </a:p>
        </p:txBody>
      </p:sp>
      <p:sp>
        <p:nvSpPr>
          <p:cNvPr id="3" name="Content Placeholder 2"/>
          <p:cNvSpPr>
            <a:spLocks noGrp="1"/>
          </p:cNvSpPr>
          <p:nvPr>
            <p:ph idx="1"/>
          </p:nvPr>
        </p:nvSpPr>
        <p:spPr/>
        <p:txBody>
          <a:bodyPr/>
          <a:lstStyle/>
          <a:p>
            <a:r>
              <a:rPr dirty="0"/>
              <a:t>Answered: </a:t>
            </a:r>
            <a:r>
              <a:rPr lang="en-US" dirty="0"/>
              <a:t>50</a:t>
            </a:r>
            <a:r>
              <a:rPr dirty="0"/>
              <a:t>    Skipped: </a:t>
            </a:r>
            <a:r>
              <a:rPr lang="en-US" dirty="0"/>
              <a:t>0</a:t>
            </a:r>
            <a:endParaRPr dirty="0"/>
          </a:p>
        </p:txBody>
      </p:sp>
      <p:pic>
        <p:nvPicPr>
          <p:cNvPr id="5" name="Picture 4" descr="table5751830810.png"/>
          <p:cNvPicPr>
            <a:picLocks noChangeAspect="1"/>
          </p:cNvPicPr>
          <p:nvPr/>
        </p:nvPicPr>
        <p:blipFill>
          <a:blip r:embed="rId2"/>
          <a:stretch>
            <a:fillRect/>
          </a:stretch>
        </p:blipFill>
        <p:spPr>
          <a:xfrm>
            <a:off x="2233484" y="2622378"/>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2748398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Q12: Police officers in your community are fundamentally honest</a:t>
            </a:r>
          </a:p>
        </p:txBody>
      </p:sp>
      <p:sp>
        <p:nvSpPr>
          <p:cNvPr id="3" name="Content Placeholder 2"/>
          <p:cNvSpPr>
            <a:spLocks noGrp="1"/>
          </p:cNvSpPr>
          <p:nvPr>
            <p:ph idx="1"/>
          </p:nvPr>
        </p:nvSpPr>
        <p:spPr/>
        <p:txBody>
          <a:bodyPr/>
          <a:lstStyle/>
          <a:p>
            <a:r>
              <a:rPr dirty="0"/>
              <a:t>Answered: </a:t>
            </a:r>
            <a:r>
              <a:rPr lang="en-US" dirty="0"/>
              <a:t>50</a:t>
            </a:r>
            <a:r>
              <a:rPr dirty="0"/>
              <a:t>    Skipped: </a:t>
            </a:r>
            <a:r>
              <a:rPr lang="en-US" dirty="0"/>
              <a:t>0</a:t>
            </a:r>
            <a:endParaRPr dirty="0"/>
          </a:p>
        </p:txBody>
      </p:sp>
      <p:pic>
        <p:nvPicPr>
          <p:cNvPr id="5" name="Picture 4" descr="table5751842420.png"/>
          <p:cNvPicPr>
            <a:picLocks noChangeAspect="1"/>
          </p:cNvPicPr>
          <p:nvPr/>
        </p:nvPicPr>
        <p:blipFill>
          <a:blip r:embed="rId2"/>
          <a:stretch>
            <a:fillRect/>
          </a:stretch>
        </p:blipFill>
        <p:spPr>
          <a:xfrm>
            <a:off x="2233483" y="2638854"/>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145195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If you have a complaint against your local police department or an officer, you are confident it will be heard and reviewed objectively</a:t>
            </a:r>
          </a:p>
        </p:txBody>
      </p:sp>
      <p:sp>
        <p:nvSpPr>
          <p:cNvPr id="3" name="Content Placeholder 2"/>
          <p:cNvSpPr>
            <a:spLocks noGrp="1"/>
          </p:cNvSpPr>
          <p:nvPr>
            <p:ph idx="1"/>
          </p:nvPr>
        </p:nvSpPr>
        <p:spPr/>
        <p:txBody>
          <a:bodyPr/>
          <a:lstStyle/>
          <a:p>
            <a:r>
              <a:rPr dirty="0"/>
              <a:t>Answered: </a:t>
            </a:r>
            <a:r>
              <a:rPr lang="en-US" dirty="0"/>
              <a:t>49</a:t>
            </a:r>
            <a:r>
              <a:rPr dirty="0"/>
              <a:t>    Skipped: </a:t>
            </a:r>
            <a:r>
              <a:rPr lang="en-US" dirty="0"/>
              <a:t>1</a:t>
            </a:r>
            <a:endParaRPr dirty="0"/>
          </a:p>
        </p:txBody>
      </p:sp>
      <p:pic>
        <p:nvPicPr>
          <p:cNvPr id="5" name="Picture 4" descr="table5751853570.png"/>
          <p:cNvPicPr>
            <a:picLocks noChangeAspect="1"/>
          </p:cNvPicPr>
          <p:nvPr/>
        </p:nvPicPr>
        <p:blipFill>
          <a:blip r:embed="rId2"/>
          <a:stretch>
            <a:fillRect/>
          </a:stretch>
        </p:blipFill>
        <p:spPr>
          <a:xfrm>
            <a:off x="2266435" y="2622378"/>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3428160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Q14: There is corruption in your police agency</a:t>
            </a:r>
          </a:p>
        </p:txBody>
      </p:sp>
      <p:sp>
        <p:nvSpPr>
          <p:cNvPr id="3" name="Content Placeholder 2"/>
          <p:cNvSpPr>
            <a:spLocks noGrp="1"/>
          </p:cNvSpPr>
          <p:nvPr>
            <p:ph idx="1"/>
          </p:nvPr>
        </p:nvSpPr>
        <p:spPr/>
        <p:txBody>
          <a:bodyPr/>
          <a:lstStyle/>
          <a:p>
            <a:r>
              <a:rPr dirty="0"/>
              <a:t>Answered: </a:t>
            </a:r>
            <a:r>
              <a:rPr lang="en-US" dirty="0"/>
              <a:t>49</a:t>
            </a:r>
            <a:r>
              <a:rPr dirty="0"/>
              <a:t>    Skipped: 1</a:t>
            </a:r>
          </a:p>
        </p:txBody>
      </p:sp>
      <p:pic>
        <p:nvPicPr>
          <p:cNvPr id="5" name="Picture 4" descr="table5751860240.png"/>
          <p:cNvPicPr>
            <a:picLocks noChangeAspect="1"/>
          </p:cNvPicPr>
          <p:nvPr/>
        </p:nvPicPr>
        <p:blipFill>
          <a:blip r:embed="rId2"/>
          <a:stretch>
            <a:fillRect/>
          </a:stretch>
        </p:blipFill>
        <p:spPr>
          <a:xfrm>
            <a:off x="2324100" y="2795373"/>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2714220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Police officers in your community are biased in their interactions with certain groups of people</a:t>
            </a:r>
          </a:p>
        </p:txBody>
      </p:sp>
      <p:sp>
        <p:nvSpPr>
          <p:cNvPr id="3" name="Content Placeholder 2"/>
          <p:cNvSpPr>
            <a:spLocks noGrp="1"/>
          </p:cNvSpPr>
          <p:nvPr>
            <p:ph idx="1"/>
          </p:nvPr>
        </p:nvSpPr>
        <p:spPr/>
        <p:txBody>
          <a:bodyPr/>
          <a:lstStyle/>
          <a:p>
            <a:r>
              <a:rPr dirty="0"/>
              <a:t>Answered: </a:t>
            </a:r>
            <a:r>
              <a:rPr lang="en-US" dirty="0"/>
              <a:t>50</a:t>
            </a:r>
            <a:r>
              <a:rPr dirty="0"/>
              <a:t>    Skipped: </a:t>
            </a:r>
            <a:r>
              <a:rPr lang="en-US" dirty="0"/>
              <a:t>0</a:t>
            </a:r>
            <a:endParaRPr dirty="0"/>
          </a:p>
        </p:txBody>
      </p:sp>
      <p:pic>
        <p:nvPicPr>
          <p:cNvPr id="5" name="Picture 4" descr="table5751865770.png"/>
          <p:cNvPicPr>
            <a:picLocks noChangeAspect="1"/>
          </p:cNvPicPr>
          <p:nvPr/>
        </p:nvPicPr>
        <p:blipFill>
          <a:blip r:embed="rId2"/>
          <a:stretch>
            <a:fillRect/>
          </a:stretch>
        </p:blipFill>
        <p:spPr>
          <a:xfrm>
            <a:off x="2324100" y="2696519"/>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2055790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On a scale from 1 to 10, how satisfied are you with your police agency? (1 = Not at all satisfied, 10 = Extremely satisfied)</a:t>
            </a:r>
          </a:p>
        </p:txBody>
      </p:sp>
      <p:sp>
        <p:nvSpPr>
          <p:cNvPr id="3" name="Content Placeholder 2"/>
          <p:cNvSpPr>
            <a:spLocks noGrp="1"/>
          </p:cNvSpPr>
          <p:nvPr>
            <p:ph idx="1"/>
          </p:nvPr>
        </p:nvSpPr>
        <p:spPr/>
        <p:txBody>
          <a:bodyPr/>
          <a:lstStyle/>
          <a:p>
            <a:r>
              <a:rPr dirty="0"/>
              <a:t>Answered: </a:t>
            </a:r>
            <a:r>
              <a:rPr lang="en-US" dirty="0"/>
              <a:t>50</a:t>
            </a:r>
            <a:r>
              <a:rPr dirty="0"/>
              <a:t>    Skipped: 0</a:t>
            </a:r>
          </a:p>
        </p:txBody>
      </p:sp>
      <p:pic>
        <p:nvPicPr>
          <p:cNvPr id="5" name="Picture 4" descr="table5751873980.png"/>
          <p:cNvPicPr>
            <a:picLocks noChangeAspect="1"/>
          </p:cNvPicPr>
          <p:nvPr/>
        </p:nvPicPr>
        <p:blipFill>
          <a:blip r:embed="rId2"/>
          <a:stretch>
            <a:fillRect/>
          </a:stretch>
        </p:blipFill>
        <p:spPr>
          <a:xfrm>
            <a:off x="3036235" y="2418850"/>
            <a:ext cx="5888871" cy="35690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357" y="5437379"/>
            <a:ext cx="1281722" cy="1100967"/>
          </a:xfrm>
          <a:prstGeom prst="rect">
            <a:avLst/>
          </a:prstGeom>
        </p:spPr>
      </p:pic>
    </p:spTree>
    <p:extLst>
      <p:ext uri="{BB962C8B-B14F-4D97-AF65-F5344CB8AC3E}">
        <p14:creationId xmlns:p14="http://schemas.microsoft.com/office/powerpoint/2010/main" val="1822684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Q18: 16. Gender Identity</a:t>
            </a:r>
          </a:p>
        </p:txBody>
      </p:sp>
      <p:sp>
        <p:nvSpPr>
          <p:cNvPr id="3" name="Content Placeholder 2"/>
          <p:cNvSpPr>
            <a:spLocks noGrp="1"/>
          </p:cNvSpPr>
          <p:nvPr>
            <p:ph idx="1"/>
          </p:nvPr>
        </p:nvSpPr>
        <p:spPr/>
        <p:txBody>
          <a:bodyPr/>
          <a:lstStyle/>
          <a:p>
            <a:r>
              <a:rPr dirty="0"/>
              <a:t>Answered: </a:t>
            </a:r>
            <a:r>
              <a:rPr lang="en-US" dirty="0"/>
              <a:t>49</a:t>
            </a:r>
            <a:r>
              <a:rPr dirty="0"/>
              <a:t>    Skipped: </a:t>
            </a:r>
            <a:r>
              <a:rPr lang="en-US" dirty="0"/>
              <a:t>1</a:t>
            </a:r>
            <a:endParaRPr dirty="0"/>
          </a:p>
        </p:txBody>
      </p:sp>
      <p:pic>
        <p:nvPicPr>
          <p:cNvPr id="5" name="Picture 4" descr="table5751958300.png"/>
          <p:cNvPicPr>
            <a:picLocks noChangeAspect="1"/>
          </p:cNvPicPr>
          <p:nvPr/>
        </p:nvPicPr>
        <p:blipFill>
          <a:blip r:embed="rId2"/>
          <a:stretch>
            <a:fillRect/>
          </a:stretch>
        </p:blipFill>
        <p:spPr>
          <a:xfrm>
            <a:off x="2225246" y="2826608"/>
            <a:ext cx="7543800" cy="2209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1608216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Q19: Race Identity</a:t>
            </a:r>
          </a:p>
        </p:txBody>
      </p:sp>
      <p:sp>
        <p:nvSpPr>
          <p:cNvPr id="3" name="Content Placeholder 2"/>
          <p:cNvSpPr>
            <a:spLocks noGrp="1"/>
          </p:cNvSpPr>
          <p:nvPr>
            <p:ph idx="1"/>
          </p:nvPr>
        </p:nvSpPr>
        <p:spPr/>
        <p:txBody>
          <a:bodyPr/>
          <a:lstStyle/>
          <a:p>
            <a:r>
              <a:rPr dirty="0"/>
              <a:t>Answered: </a:t>
            </a:r>
            <a:r>
              <a:rPr lang="en-US" dirty="0"/>
              <a:t>47</a:t>
            </a:r>
            <a:r>
              <a:rPr dirty="0"/>
              <a:t>    Skipped: </a:t>
            </a:r>
            <a:r>
              <a:rPr lang="en-US" dirty="0"/>
              <a:t>3</a:t>
            </a:r>
            <a:endParaRPr dirty="0"/>
          </a:p>
        </p:txBody>
      </p:sp>
      <p:pic>
        <p:nvPicPr>
          <p:cNvPr id="5" name="Picture 4" descr="table5751965760.png"/>
          <p:cNvPicPr>
            <a:picLocks noChangeAspect="1"/>
          </p:cNvPicPr>
          <p:nvPr/>
        </p:nvPicPr>
        <p:blipFill>
          <a:blip r:embed="rId2"/>
          <a:stretch>
            <a:fillRect/>
          </a:stretch>
        </p:blipFill>
        <p:spPr>
          <a:xfrm>
            <a:off x="2324100" y="2762422"/>
            <a:ext cx="7543800" cy="2997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2058626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Q20: What is your age group?</a:t>
            </a:r>
          </a:p>
        </p:txBody>
      </p:sp>
      <p:sp>
        <p:nvSpPr>
          <p:cNvPr id="3" name="Content Placeholder 2"/>
          <p:cNvSpPr>
            <a:spLocks noGrp="1"/>
          </p:cNvSpPr>
          <p:nvPr>
            <p:ph idx="1"/>
          </p:nvPr>
        </p:nvSpPr>
        <p:spPr/>
        <p:txBody>
          <a:bodyPr/>
          <a:lstStyle/>
          <a:p>
            <a:r>
              <a:rPr dirty="0"/>
              <a:t>Answered: </a:t>
            </a:r>
            <a:r>
              <a:rPr lang="en-US" dirty="0"/>
              <a:t>49</a:t>
            </a:r>
            <a:r>
              <a:rPr dirty="0"/>
              <a:t>    Skipped: </a:t>
            </a:r>
            <a:r>
              <a:rPr lang="en-US" dirty="0"/>
              <a:t>1</a:t>
            </a:r>
            <a:endParaRPr dirty="0"/>
          </a:p>
        </p:txBody>
      </p:sp>
      <p:pic>
        <p:nvPicPr>
          <p:cNvPr id="5" name="Picture 4" descr="table5751971230.png"/>
          <p:cNvPicPr>
            <a:picLocks noChangeAspect="1"/>
          </p:cNvPicPr>
          <p:nvPr/>
        </p:nvPicPr>
        <p:blipFill>
          <a:blip r:embed="rId2"/>
          <a:stretch>
            <a:fillRect/>
          </a:stretch>
        </p:blipFill>
        <p:spPr>
          <a:xfrm>
            <a:off x="2324100" y="2376100"/>
            <a:ext cx="7543800" cy="33909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spTree>
    <p:extLst>
      <p:ext uri="{BB962C8B-B14F-4D97-AF65-F5344CB8AC3E}">
        <p14:creationId xmlns:p14="http://schemas.microsoft.com/office/powerpoint/2010/main" val="736402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Q21: What is your household income?</a:t>
            </a:r>
          </a:p>
        </p:txBody>
      </p:sp>
      <p:sp>
        <p:nvSpPr>
          <p:cNvPr id="3" name="Content Placeholder 2"/>
          <p:cNvSpPr>
            <a:spLocks noGrp="1"/>
          </p:cNvSpPr>
          <p:nvPr>
            <p:ph idx="1"/>
          </p:nvPr>
        </p:nvSpPr>
        <p:spPr/>
        <p:txBody>
          <a:bodyPr/>
          <a:lstStyle/>
          <a:p>
            <a:r>
              <a:rPr dirty="0"/>
              <a:t>Answered: </a:t>
            </a:r>
            <a:r>
              <a:rPr lang="en-US" dirty="0"/>
              <a:t>47</a:t>
            </a:r>
            <a:r>
              <a:rPr dirty="0"/>
              <a:t>    Skipped: </a:t>
            </a:r>
            <a:r>
              <a:rPr lang="en-US" dirty="0"/>
              <a:t>3</a:t>
            </a:r>
            <a:endParaRPr dirty="0"/>
          </a:p>
        </p:txBody>
      </p:sp>
      <p:pic>
        <p:nvPicPr>
          <p:cNvPr id="5" name="Picture 4" descr="table5751976720.png"/>
          <p:cNvPicPr>
            <a:picLocks noChangeAspect="1"/>
          </p:cNvPicPr>
          <p:nvPr/>
        </p:nvPicPr>
        <p:blipFill>
          <a:blip r:embed="rId2"/>
          <a:stretch>
            <a:fillRect/>
          </a:stretch>
        </p:blipFill>
        <p:spPr>
          <a:xfrm>
            <a:off x="2324100" y="2573810"/>
            <a:ext cx="7543800" cy="33909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511149"/>
            <a:ext cx="1281722" cy="1100967"/>
          </a:xfrm>
          <a:prstGeom prst="rect">
            <a:avLst/>
          </a:prstGeom>
        </p:spPr>
      </p:pic>
    </p:spTree>
    <p:extLst>
      <p:ext uri="{BB962C8B-B14F-4D97-AF65-F5344CB8AC3E}">
        <p14:creationId xmlns:p14="http://schemas.microsoft.com/office/powerpoint/2010/main" val="117006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Executive Order 203 – Compliance &amp; Considerations</a:t>
            </a:r>
          </a:p>
        </p:txBody>
      </p:sp>
      <p:sp>
        <p:nvSpPr>
          <p:cNvPr id="3" name="Content Placeholder 2"/>
          <p:cNvSpPr>
            <a:spLocks noGrp="1"/>
          </p:cNvSpPr>
          <p:nvPr>
            <p:ph idx="1"/>
          </p:nvPr>
        </p:nvSpPr>
        <p:spPr/>
        <p:txBody>
          <a:bodyPr/>
          <a:lstStyle/>
          <a:p>
            <a:r>
              <a:rPr lang="en-US" dirty="0"/>
              <a:t>De-escalation training and practices</a:t>
            </a:r>
          </a:p>
          <a:p>
            <a:r>
              <a:rPr lang="en-US" dirty="0"/>
              <a:t>Law Enforcement assisted diversion programs</a:t>
            </a:r>
          </a:p>
          <a:p>
            <a:r>
              <a:rPr lang="en-US" dirty="0"/>
              <a:t>Restorative Justice practices</a:t>
            </a:r>
          </a:p>
          <a:p>
            <a:r>
              <a:rPr lang="en-US" dirty="0"/>
              <a:t>Community based outreach and conflict resolution</a:t>
            </a:r>
          </a:p>
          <a:p>
            <a:r>
              <a:rPr lang="en-US" dirty="0"/>
              <a:t>Problem oriented policing</a:t>
            </a:r>
          </a:p>
          <a:p>
            <a:r>
              <a:rPr lang="en-US" dirty="0"/>
              <a:t>Hot Spot policing</a:t>
            </a:r>
          </a:p>
          <a:p>
            <a:r>
              <a:rPr lang="en-US" dirty="0"/>
              <a:t>Focused deterrence</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22245"/>
            <a:ext cx="6043125" cy="3328098"/>
          </a:xfrm>
          <a:prstGeom prst="rect">
            <a:avLst/>
          </a:prstGeom>
        </p:spPr>
      </p:pic>
    </p:spTree>
    <p:extLst>
      <p:ext uri="{BB962C8B-B14F-4D97-AF65-F5344CB8AC3E}">
        <p14:creationId xmlns:p14="http://schemas.microsoft.com/office/powerpoint/2010/main" val="27537427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Survey Results Summarized</a:t>
            </a:r>
          </a:p>
        </p:txBody>
      </p:sp>
      <p:sp>
        <p:nvSpPr>
          <p:cNvPr id="3" name="Content Placeholder 2"/>
          <p:cNvSpPr>
            <a:spLocks noGrp="1"/>
          </p:cNvSpPr>
          <p:nvPr>
            <p:ph idx="1"/>
          </p:nvPr>
        </p:nvSpPr>
        <p:spPr/>
        <p:txBody>
          <a:bodyPr/>
          <a:lstStyle/>
          <a:p>
            <a:r>
              <a:rPr lang="en-US" dirty="0"/>
              <a:t>50 Respondents </a:t>
            </a:r>
          </a:p>
          <a:p>
            <a:r>
              <a:rPr lang="en-US" dirty="0"/>
              <a:t>82% contact with police in last 5 years</a:t>
            </a:r>
          </a:p>
          <a:p>
            <a:r>
              <a:rPr lang="en-US" dirty="0"/>
              <a:t>Stakeholder Groups</a:t>
            </a:r>
          </a:p>
          <a:p>
            <a:pPr lvl="1"/>
            <a:r>
              <a:rPr lang="en-US" dirty="0"/>
              <a:t>88% Community members</a:t>
            </a:r>
          </a:p>
          <a:p>
            <a:pPr lvl="1"/>
            <a:r>
              <a:rPr lang="en-US" dirty="0"/>
              <a:t>5% Emergency Services</a:t>
            </a:r>
          </a:p>
          <a:p>
            <a:pPr lvl="1"/>
            <a:r>
              <a:rPr lang="en-US" dirty="0"/>
              <a:t>3.5% Law Enforcement</a:t>
            </a:r>
          </a:p>
          <a:p>
            <a:pPr lvl="1"/>
            <a:r>
              <a:rPr lang="en-US" dirty="0"/>
              <a:t>2% Elected or Appointed Officials</a:t>
            </a:r>
          </a:p>
          <a:p>
            <a:pPr lvl="1"/>
            <a:r>
              <a:rPr lang="en-US" dirty="0"/>
              <a:t>1% Community Liaison</a:t>
            </a:r>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45244475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Top Five Services Desired</a:t>
            </a:r>
          </a:p>
        </p:txBody>
      </p:sp>
      <p:sp>
        <p:nvSpPr>
          <p:cNvPr id="3" name="Content Placeholder 2"/>
          <p:cNvSpPr>
            <a:spLocks noGrp="1"/>
          </p:cNvSpPr>
          <p:nvPr>
            <p:ph idx="1"/>
          </p:nvPr>
        </p:nvSpPr>
        <p:spPr/>
        <p:txBody>
          <a:bodyPr/>
          <a:lstStyle/>
          <a:p>
            <a:r>
              <a:rPr lang="en-US" dirty="0"/>
              <a:t>Respond to 911 Calls for service</a:t>
            </a:r>
          </a:p>
          <a:p>
            <a:r>
              <a:rPr lang="en-US" dirty="0"/>
              <a:t>Investigations (i.e. sex crimes, robberies, homicides, etc.)</a:t>
            </a:r>
          </a:p>
          <a:p>
            <a:r>
              <a:rPr lang="en-US" dirty="0"/>
              <a:t>Routine Patrols</a:t>
            </a:r>
          </a:p>
          <a:p>
            <a:r>
              <a:rPr lang="en-US" dirty="0"/>
              <a:t>Special Patrols (i.e. drunk driving, seat belt, speed enforcement)</a:t>
            </a:r>
          </a:p>
          <a:p>
            <a:r>
              <a:rPr lang="en-US" dirty="0"/>
              <a:t>Community Policing</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034558741"/>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Top Three Things to Improve Policing</a:t>
            </a:r>
            <a:endParaRPr lang="en-US" dirty="0"/>
          </a:p>
        </p:txBody>
      </p:sp>
      <p:sp>
        <p:nvSpPr>
          <p:cNvPr id="3" name="Content Placeholder 2"/>
          <p:cNvSpPr>
            <a:spLocks noGrp="1"/>
          </p:cNvSpPr>
          <p:nvPr>
            <p:ph idx="1"/>
          </p:nvPr>
        </p:nvSpPr>
        <p:spPr/>
        <p:txBody>
          <a:bodyPr/>
          <a:lstStyle/>
          <a:p>
            <a:r>
              <a:rPr lang="en-US" dirty="0"/>
              <a:t>Community Policing</a:t>
            </a:r>
          </a:p>
          <a:p>
            <a:r>
              <a:rPr lang="en-US" dirty="0"/>
              <a:t>Fair &amp; unbiased policing, diversity training</a:t>
            </a:r>
          </a:p>
          <a:p>
            <a:r>
              <a:rPr lang="en-US" dirty="0"/>
              <a:t>Mental Health &amp; de-escalation training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367620685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Community Beliefs of Law Enforcement</a:t>
            </a:r>
            <a:endParaRPr lang="en-US" dirty="0"/>
          </a:p>
        </p:txBody>
      </p:sp>
      <p:sp>
        <p:nvSpPr>
          <p:cNvPr id="3" name="Content Placeholder 2"/>
          <p:cNvSpPr>
            <a:spLocks noGrp="1"/>
          </p:cNvSpPr>
          <p:nvPr>
            <p:ph idx="1"/>
          </p:nvPr>
        </p:nvSpPr>
        <p:spPr/>
        <p:txBody>
          <a:bodyPr/>
          <a:lstStyle/>
          <a:p>
            <a:r>
              <a:rPr lang="en-US" dirty="0"/>
              <a:t>92% believe Law Enforcement are necessary in community</a:t>
            </a:r>
          </a:p>
          <a:p>
            <a:r>
              <a:rPr lang="en-US" dirty="0"/>
              <a:t>63% believe officers are well trained / 25% unsure or neutral</a:t>
            </a:r>
          </a:p>
          <a:p>
            <a:r>
              <a:rPr lang="en-US" dirty="0"/>
              <a:t>71% believe Law Enforcement are responsive to public needs</a:t>
            </a:r>
          </a:p>
          <a:p>
            <a:r>
              <a:rPr lang="en-US" dirty="0"/>
              <a:t>52%  believe officers are held accountable for actions</a:t>
            </a:r>
          </a:p>
          <a:p>
            <a:r>
              <a:rPr lang="en-US" dirty="0"/>
              <a:t>71% believe officers have a positive impact on community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65899887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a:rPr>
              <a:t>Community Beliefs of Law Enforcement</a:t>
            </a:r>
          </a:p>
        </p:txBody>
      </p:sp>
      <p:sp>
        <p:nvSpPr>
          <p:cNvPr id="3" name="Content Placeholder 2"/>
          <p:cNvSpPr>
            <a:spLocks noGrp="1"/>
          </p:cNvSpPr>
          <p:nvPr>
            <p:ph idx="1"/>
          </p:nvPr>
        </p:nvSpPr>
        <p:spPr/>
        <p:txBody>
          <a:bodyPr/>
          <a:lstStyle/>
          <a:p>
            <a:r>
              <a:rPr lang="en-US" dirty="0"/>
              <a:t>86%  believe officers are fundamentally honest</a:t>
            </a:r>
          </a:p>
          <a:p>
            <a:r>
              <a:rPr lang="en-US" dirty="0"/>
              <a:t>63% believe complaints against police are heard and reviewed objectively</a:t>
            </a:r>
          </a:p>
          <a:p>
            <a:r>
              <a:rPr lang="en-US" dirty="0"/>
              <a:t>53% do not believe there is corruption in police 26% neutral/unsure</a:t>
            </a:r>
          </a:p>
          <a:p>
            <a:r>
              <a:rPr lang="en-US" dirty="0"/>
              <a:t>54% do not believe officers are biased, 18% believe there is bias </a:t>
            </a:r>
          </a:p>
          <a:p>
            <a:r>
              <a:rPr lang="en-US" dirty="0"/>
              <a:t>Nearly 82% are satisfied with police in community</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3980197404"/>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Oath Of Honor</a:t>
            </a:r>
          </a:p>
        </p:txBody>
      </p:sp>
      <p:sp>
        <p:nvSpPr>
          <p:cNvPr id="3" name="Content Placeholder 2"/>
          <p:cNvSpPr>
            <a:spLocks noGrp="1"/>
          </p:cNvSpPr>
          <p:nvPr>
            <p:ph idx="1"/>
          </p:nvPr>
        </p:nvSpPr>
        <p:spPr/>
        <p:txBody>
          <a:bodyPr/>
          <a:lstStyle/>
          <a:p>
            <a:r>
              <a:rPr lang="en-US" dirty="0"/>
              <a:t>On my honor, I will never betray my integrity, my character, or the public trust.</a:t>
            </a:r>
          </a:p>
          <a:p>
            <a:r>
              <a:rPr lang="en-US" dirty="0"/>
              <a:t>I will treat all individuals with dignity and respect and ensure that my actions are dedicated to ensuring the safety of my community and the preservation of human life.</a:t>
            </a:r>
          </a:p>
          <a:p>
            <a:r>
              <a:rPr lang="en-US" dirty="0"/>
              <a:t>I will always have the courage to hold myself and others accountable for our actions.</a:t>
            </a:r>
          </a:p>
          <a:p>
            <a:r>
              <a:rPr lang="en-US" dirty="0"/>
              <a:t>I will always maintain the highest ethical standards and uphold the values of my community, and the agency I serve.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409511586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Ellicott Police strive to follow </a:t>
            </a:r>
            <a:b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br>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Procedural Justice and Peel’s Principles.</a:t>
            </a:r>
          </a:p>
        </p:txBody>
      </p:sp>
      <p:sp>
        <p:nvSpPr>
          <p:cNvPr id="3" name="Content Placeholder 2"/>
          <p:cNvSpPr>
            <a:spLocks noGrp="1"/>
          </p:cNvSpPr>
          <p:nvPr>
            <p:ph idx="1"/>
          </p:nvPr>
        </p:nvSpPr>
        <p:spPr/>
        <p:txBody>
          <a:bodyPr/>
          <a:lstStyle/>
          <a:p>
            <a:r>
              <a:rPr lang="en-US" dirty="0"/>
              <a:t>Procedural Justice is based on four basic principles.</a:t>
            </a:r>
          </a:p>
          <a:p>
            <a:pPr marL="0" indent="0">
              <a:buNone/>
            </a:pPr>
            <a:r>
              <a:rPr lang="en-US" dirty="0"/>
              <a:t>	</a:t>
            </a:r>
          </a:p>
          <a:p>
            <a:pPr marL="0" indent="0">
              <a:buNone/>
            </a:pPr>
            <a:r>
              <a:rPr lang="en-US" dirty="0"/>
              <a:t>	1.  Treating people with dignity and respect.</a:t>
            </a:r>
          </a:p>
          <a:p>
            <a:pPr marL="0" indent="0">
              <a:buNone/>
            </a:pPr>
            <a:r>
              <a:rPr lang="en-US" dirty="0"/>
              <a:t>	2.  Giving citizens a voice during encounters.</a:t>
            </a:r>
          </a:p>
          <a:p>
            <a:pPr marL="0" indent="0">
              <a:buNone/>
            </a:pPr>
            <a:r>
              <a:rPr lang="en-US" dirty="0"/>
              <a:t>	3.  Being impartial/neutral in decision making.</a:t>
            </a:r>
          </a:p>
          <a:p>
            <a:pPr marL="0" indent="0">
              <a:buNone/>
            </a:pPr>
            <a:r>
              <a:rPr lang="en-US" dirty="0"/>
              <a:t>	4.  Conveying trustworthy motives, transparency in action.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56464346"/>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Peel’s Principles of Policing – past &amp; present</a:t>
            </a:r>
          </a:p>
        </p:txBody>
      </p:sp>
      <p:sp>
        <p:nvSpPr>
          <p:cNvPr id="3" name="Content Placeholder 2"/>
          <p:cNvSpPr>
            <a:spLocks noGrp="1"/>
          </p:cNvSpPr>
          <p:nvPr>
            <p:ph idx="1"/>
          </p:nvPr>
        </p:nvSpPr>
        <p:spPr/>
        <p:txBody>
          <a:bodyPr>
            <a:normAutofit fontScale="92500" lnSpcReduction="10000"/>
          </a:bodyPr>
          <a:lstStyle/>
          <a:p>
            <a:r>
              <a:rPr lang="en-US" sz="3200" dirty="0"/>
              <a:t>The basic for which the police exists to prevent crime and disorder.</a:t>
            </a:r>
          </a:p>
          <a:p>
            <a:r>
              <a:rPr lang="en-US" sz="3200" dirty="0"/>
              <a:t>The ability of the police to perform their duties is dependent upon the public approval of police actions.</a:t>
            </a:r>
          </a:p>
          <a:p>
            <a:r>
              <a:rPr lang="en-US" sz="3200" dirty="0"/>
              <a:t>Police must secure the willing co-operation of the public in voluntary observation of the law to be able to secure and maintain the respect of the public.</a:t>
            </a:r>
          </a:p>
          <a:p>
            <a:r>
              <a:rPr lang="en-US" sz="3200" dirty="0"/>
              <a:t>The degree of cooperation of the public that can be secured diminishes proportionately to the necessity of the use of physical force.</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3333723320"/>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Peel’s Principles of Policing – past &amp; present</a:t>
            </a:r>
          </a:p>
        </p:txBody>
      </p:sp>
      <p:sp>
        <p:nvSpPr>
          <p:cNvPr id="3" name="Content Placeholder 2"/>
          <p:cNvSpPr>
            <a:spLocks noGrp="1"/>
          </p:cNvSpPr>
          <p:nvPr>
            <p:ph idx="1"/>
          </p:nvPr>
        </p:nvSpPr>
        <p:spPr/>
        <p:txBody>
          <a:bodyPr>
            <a:normAutofit fontScale="92500" lnSpcReduction="20000"/>
          </a:bodyPr>
          <a:lstStyle/>
          <a:p>
            <a:r>
              <a:rPr lang="en-US" sz="3200" dirty="0"/>
              <a:t>Police seek and preserve favor not by catering to public opinion, but by constantly demonstrating absolute impartial service to the law.</a:t>
            </a:r>
          </a:p>
          <a:p>
            <a:r>
              <a:rPr lang="en-US" sz="3200" dirty="0"/>
              <a:t>Police use physical force to the extent necessary to secure observance of the law or to restore order only when the exercise of persuasion, advice, and warning is found to be insufficient.</a:t>
            </a:r>
          </a:p>
          <a:p>
            <a:r>
              <a:rPr lang="en-US" sz="3200" dirty="0"/>
              <a:t>Police, at all times, should maintain a relationship with the public that gives reality to the historic tradition that the police are the public and the public are the police; the police being only members of the public who are paid to give full time attention to duties which are incumbent upon every citizen in the interests of community welfare and existence.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58615232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Peel’s Principles of Policing – past &amp; present</a:t>
            </a:r>
          </a:p>
        </p:txBody>
      </p:sp>
      <p:sp>
        <p:nvSpPr>
          <p:cNvPr id="3" name="Content Placeholder 2"/>
          <p:cNvSpPr>
            <a:spLocks noGrp="1"/>
          </p:cNvSpPr>
          <p:nvPr>
            <p:ph idx="1"/>
          </p:nvPr>
        </p:nvSpPr>
        <p:spPr/>
        <p:txBody>
          <a:bodyPr>
            <a:normAutofit/>
          </a:bodyPr>
          <a:lstStyle/>
          <a:p>
            <a:r>
              <a:rPr lang="en-US" sz="3200" dirty="0"/>
              <a:t>Police should always direct their action strictly towards their functions, and never appear to usurp the powers of the judiciary.</a:t>
            </a:r>
          </a:p>
          <a:p>
            <a:r>
              <a:rPr lang="en-US" sz="3200" dirty="0"/>
              <a:t>The test of police efficiency is the absence of crime and disorder, not the visible evidence of police action in dealing with it.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234416635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Executive Order 203 – Compliance &amp; Considerations</a:t>
            </a:r>
          </a:p>
        </p:txBody>
      </p:sp>
      <p:sp>
        <p:nvSpPr>
          <p:cNvPr id="3" name="Content Placeholder 2"/>
          <p:cNvSpPr>
            <a:spLocks noGrp="1"/>
          </p:cNvSpPr>
          <p:nvPr>
            <p:ph idx="1"/>
          </p:nvPr>
        </p:nvSpPr>
        <p:spPr/>
        <p:txBody>
          <a:bodyPr/>
          <a:lstStyle/>
          <a:p>
            <a:r>
              <a:rPr lang="en-US" dirty="0"/>
              <a:t>Crime prevention through environmental design</a:t>
            </a:r>
          </a:p>
          <a:p>
            <a:r>
              <a:rPr lang="en-US" dirty="0"/>
              <a:t>Violence prevention and reduction interventions</a:t>
            </a:r>
          </a:p>
          <a:p>
            <a:r>
              <a:rPr lang="en-US" dirty="0"/>
              <a:t>Model policies and guidelines promulgated by the NYS Municipal Police Training Council</a:t>
            </a:r>
          </a:p>
          <a:p>
            <a:r>
              <a:rPr lang="en-US" dirty="0"/>
              <a:t>Standards promulgated by the New York State Law Enforcement Accreditation Program.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194897615"/>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effectLst>
                  <a:outerShdw blurRad="38100" dist="38100" dir="2700000" algn="tl">
                    <a:srgbClr val="000000">
                      <a:alpha val="43137"/>
                    </a:srgbClr>
                  </a:outerShdw>
                </a:effectLst>
                <a:latin typeface="Adobe Garamond Pro Bold" panose="02020702060506020403" pitchFamily="18" charset="0"/>
              </a:rPr>
              <a:t>Objectives and Training </a:t>
            </a:r>
            <a:br>
              <a:rPr lang="en-US" sz="3600" b="1" dirty="0">
                <a:solidFill>
                  <a:schemeClr val="bg1"/>
                </a:solidFill>
                <a:effectLst>
                  <a:outerShdw blurRad="38100" dist="38100" dir="2700000" algn="tl">
                    <a:srgbClr val="000000">
                      <a:alpha val="43137"/>
                    </a:srgbClr>
                  </a:outerShdw>
                </a:effectLst>
                <a:latin typeface="Adobe Garamond Pro Bold" panose="02020702060506020403" pitchFamily="18" charset="0"/>
              </a:rPr>
            </a:br>
            <a:r>
              <a:rPr lang="en-US" sz="3600" b="1" dirty="0">
                <a:solidFill>
                  <a:schemeClr val="bg1"/>
                </a:solidFill>
                <a:effectLst>
                  <a:outerShdw blurRad="38100" dist="38100" dir="2700000" algn="tl">
                    <a:srgbClr val="000000">
                      <a:alpha val="43137"/>
                    </a:srgbClr>
                  </a:outerShdw>
                </a:effectLst>
                <a:latin typeface="Adobe Garamond Pro Bold" panose="02020702060506020403" pitchFamily="18" charset="0"/>
              </a:rPr>
              <a:t>to be Obtained</a:t>
            </a:r>
          </a:p>
        </p:txBody>
      </p:sp>
      <p:sp>
        <p:nvSpPr>
          <p:cNvPr id="3" name="Content Placeholder 2"/>
          <p:cNvSpPr>
            <a:spLocks noGrp="1"/>
          </p:cNvSpPr>
          <p:nvPr>
            <p:ph idx="1"/>
          </p:nvPr>
        </p:nvSpPr>
        <p:spPr>
          <a:xfrm>
            <a:off x="838200" y="2034745"/>
            <a:ext cx="10515600" cy="4142217"/>
          </a:xfrm>
        </p:spPr>
        <p:txBody>
          <a:bodyPr/>
          <a:lstStyle/>
          <a:p>
            <a:r>
              <a:rPr lang="en-US" dirty="0"/>
              <a:t>Principled Policing – procedural justice, implicit bias, transparency, de-escalation </a:t>
            </a:r>
          </a:p>
          <a:p>
            <a:r>
              <a:rPr lang="en-US" dirty="0"/>
              <a:t>Outward Mindset – communication, de-escalation, community relationship development </a:t>
            </a:r>
          </a:p>
          <a:p>
            <a:r>
              <a:rPr lang="en-US" dirty="0"/>
              <a:t>Character Based Policing – supervisors </a:t>
            </a:r>
          </a:p>
          <a:p>
            <a:r>
              <a:rPr lang="en-US" dirty="0"/>
              <a:t>Crisis Intervention Team Training – mental health </a:t>
            </a:r>
          </a:p>
          <a:p>
            <a:r>
              <a:rPr lang="en-US" dirty="0"/>
              <a:t>Trauma Informed Policing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3242773262"/>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Future Goals and Objectives</a:t>
            </a:r>
          </a:p>
        </p:txBody>
      </p:sp>
      <p:sp>
        <p:nvSpPr>
          <p:cNvPr id="3" name="Content Placeholder 2"/>
          <p:cNvSpPr>
            <a:spLocks noGrp="1"/>
          </p:cNvSpPr>
          <p:nvPr>
            <p:ph idx="1"/>
          </p:nvPr>
        </p:nvSpPr>
        <p:spPr>
          <a:xfrm>
            <a:off x="838200" y="1762897"/>
            <a:ext cx="10515600" cy="4414066"/>
          </a:xfrm>
        </p:spPr>
        <p:txBody>
          <a:bodyPr>
            <a:normAutofit/>
          </a:bodyPr>
          <a:lstStyle/>
          <a:p>
            <a:r>
              <a:rPr lang="en-US" dirty="0"/>
              <a:t>Continued review and training in previous listed courses</a:t>
            </a:r>
          </a:p>
          <a:p>
            <a:r>
              <a:rPr lang="en-US" dirty="0"/>
              <a:t>Community Involvement –community stakeholder meetings – determine the needs of in various parts of the Township</a:t>
            </a:r>
          </a:p>
          <a:p>
            <a:r>
              <a:rPr lang="en-US" dirty="0"/>
              <a:t>Collaboration with Mental Hygiene to develop a robust mobile crisis response team – goal of a 24/7 operation</a:t>
            </a:r>
          </a:p>
          <a:p>
            <a:r>
              <a:rPr lang="en-US" dirty="0"/>
              <a:t> Develop a better Public Safety Model of Policing – Coactive Policing (working with community to solve problems) rather than reactive or proactive</a:t>
            </a:r>
          </a:p>
          <a:p>
            <a:r>
              <a:rPr lang="en-US" dirty="0"/>
              <a:t>Customer Satisfaction surveys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281907970"/>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Future Goals and Objectives</a:t>
            </a:r>
          </a:p>
        </p:txBody>
      </p:sp>
      <p:sp>
        <p:nvSpPr>
          <p:cNvPr id="3" name="Content Placeholder 2"/>
          <p:cNvSpPr>
            <a:spLocks noGrp="1"/>
          </p:cNvSpPr>
          <p:nvPr>
            <p:ph idx="1"/>
          </p:nvPr>
        </p:nvSpPr>
        <p:spPr/>
        <p:txBody>
          <a:bodyPr/>
          <a:lstStyle/>
          <a:p>
            <a:r>
              <a:rPr lang="en-US" dirty="0"/>
              <a:t>Diversion : PAARI or L.E.A.D.</a:t>
            </a:r>
          </a:p>
          <a:p>
            <a:pPr marL="0" indent="0">
              <a:buNone/>
            </a:pPr>
            <a:endParaRPr lang="en-US" dirty="0"/>
          </a:p>
          <a:p>
            <a:r>
              <a:rPr lang="en-US" dirty="0"/>
              <a:t>Community L.O.V.E. Gardens </a:t>
            </a:r>
          </a:p>
          <a:p>
            <a:pPr lvl="1"/>
            <a:r>
              <a:rPr lang="en-US" dirty="0"/>
              <a:t>Learning about Each other</a:t>
            </a:r>
          </a:p>
          <a:p>
            <a:pPr lvl="1"/>
            <a:r>
              <a:rPr lang="en-US" dirty="0"/>
              <a:t>Opening our hearts to each other</a:t>
            </a:r>
          </a:p>
          <a:p>
            <a:pPr lvl="1"/>
            <a:r>
              <a:rPr lang="en-US" dirty="0"/>
              <a:t>Volunteering to be part of solution</a:t>
            </a:r>
          </a:p>
          <a:p>
            <a:pPr lvl="1"/>
            <a:r>
              <a:rPr lang="en-US" dirty="0"/>
              <a:t>Empowering others to do the same</a:t>
            </a:r>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2559358641"/>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Future Goals and Objectives</a:t>
            </a:r>
            <a:endParaRPr lang="en-US" dirty="0"/>
          </a:p>
        </p:txBody>
      </p:sp>
      <p:sp>
        <p:nvSpPr>
          <p:cNvPr id="3" name="Content Placeholder 2"/>
          <p:cNvSpPr>
            <a:spLocks noGrp="1"/>
          </p:cNvSpPr>
          <p:nvPr>
            <p:ph idx="1"/>
          </p:nvPr>
        </p:nvSpPr>
        <p:spPr/>
        <p:txBody>
          <a:bodyPr/>
          <a:lstStyle/>
          <a:p>
            <a:r>
              <a:rPr lang="en-US" dirty="0"/>
              <a:t>Peer Support for all staff </a:t>
            </a:r>
          </a:p>
          <a:p>
            <a:r>
              <a:rPr lang="en-US" dirty="0"/>
              <a:t>Wellness Initiative for all staff</a:t>
            </a:r>
          </a:p>
          <a:p>
            <a:r>
              <a:rPr lang="en-US" dirty="0"/>
              <a:t>Restorative Justice (planning underway for youth, goal for adults also)</a:t>
            </a:r>
          </a:p>
          <a:p>
            <a:r>
              <a:rPr lang="en-US" dirty="0"/>
              <a:t>Focused Deterrence / “Pulling-levers” – specifically for drug enforcement – partner with social service, community partners and all police agencies.</a:t>
            </a:r>
          </a:p>
          <a:p>
            <a:r>
              <a:rPr lang="en-US" dirty="0"/>
              <a:t>Crime prevention through Environmental Design</a:t>
            </a:r>
          </a:p>
          <a:p>
            <a:endParaRPr lang="en-US" dirty="0"/>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206813156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Potential Obstacles to Change</a:t>
            </a:r>
          </a:p>
        </p:txBody>
      </p:sp>
      <p:sp>
        <p:nvSpPr>
          <p:cNvPr id="3" name="Content Placeholder 2"/>
          <p:cNvSpPr>
            <a:spLocks noGrp="1"/>
          </p:cNvSpPr>
          <p:nvPr>
            <p:ph idx="1"/>
          </p:nvPr>
        </p:nvSpPr>
        <p:spPr/>
        <p:txBody>
          <a:bodyPr/>
          <a:lstStyle/>
          <a:p>
            <a:r>
              <a:rPr lang="en-US" dirty="0"/>
              <a:t>Anti-Intellectualism</a:t>
            </a:r>
          </a:p>
          <a:p>
            <a:r>
              <a:rPr lang="en-US" dirty="0"/>
              <a:t>Violence</a:t>
            </a:r>
          </a:p>
          <a:p>
            <a:r>
              <a:rPr lang="en-US" dirty="0"/>
              <a:t>Corruption</a:t>
            </a:r>
          </a:p>
          <a:p>
            <a:r>
              <a:rPr lang="en-US" dirty="0"/>
              <a:t>Discourtesy</a:t>
            </a:r>
          </a:p>
          <a:p>
            <a:r>
              <a:rPr lang="en-US" dirty="0"/>
              <a:t>Fiscal Restraints</a:t>
            </a:r>
          </a:p>
          <a:p>
            <a:r>
              <a:rPr lang="en-US" dirty="0"/>
              <a:t>Time Restraints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99178290"/>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Seven Improvement Steps: Envision</a:t>
            </a:r>
          </a:p>
        </p:txBody>
      </p:sp>
      <p:sp>
        <p:nvSpPr>
          <p:cNvPr id="3" name="Content Placeholder 2"/>
          <p:cNvSpPr>
            <a:spLocks noGrp="1"/>
          </p:cNvSpPr>
          <p:nvPr>
            <p:ph idx="1"/>
          </p:nvPr>
        </p:nvSpPr>
        <p:spPr>
          <a:xfrm>
            <a:off x="838200" y="1910943"/>
            <a:ext cx="10515600" cy="3332163"/>
          </a:xfrm>
        </p:spPr>
        <p:txBody>
          <a:bodyPr>
            <a:normAutofit lnSpcReduction="10000"/>
          </a:bodyPr>
          <a:lstStyle/>
          <a:p>
            <a:pPr marL="0" indent="0">
              <a:buNone/>
            </a:pPr>
            <a:r>
              <a:rPr lang="en-US" sz="4400" dirty="0"/>
              <a:t>We must cast a bold and breathtaking vision to ensure a distinguished future for policing</a:t>
            </a:r>
            <a:r>
              <a:rPr lang="en-US" dirty="0"/>
              <a:t>.</a:t>
            </a:r>
          </a:p>
          <a:p>
            <a:r>
              <a:rPr lang="en-US" dirty="0"/>
              <a:t>Integrity</a:t>
            </a:r>
          </a:p>
          <a:p>
            <a:r>
              <a:rPr lang="en-US" dirty="0"/>
              <a:t>Courage</a:t>
            </a:r>
          </a:p>
          <a:p>
            <a:r>
              <a:rPr lang="en-US" dirty="0"/>
              <a:t>Character</a:t>
            </a:r>
          </a:p>
          <a:p>
            <a:r>
              <a:rPr lang="en-US" dirty="0"/>
              <a:t>Unconditional Respect</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063454661"/>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Seven Improvement Steps: Select</a:t>
            </a:r>
          </a:p>
        </p:txBody>
      </p:sp>
      <p:sp>
        <p:nvSpPr>
          <p:cNvPr id="3" name="Content Placeholder 2"/>
          <p:cNvSpPr>
            <a:spLocks noGrp="1"/>
          </p:cNvSpPr>
          <p:nvPr>
            <p:ph idx="1"/>
          </p:nvPr>
        </p:nvSpPr>
        <p:spPr/>
        <p:txBody>
          <a:bodyPr/>
          <a:lstStyle/>
          <a:p>
            <a:pPr marL="0" indent="0">
              <a:buNone/>
            </a:pPr>
            <a:r>
              <a:rPr lang="en-US" dirty="0"/>
              <a:t>Police must encourage and select the best and the brightest to serve as police officers.</a:t>
            </a:r>
          </a:p>
          <a:p>
            <a:pPr marL="0" indent="0">
              <a:buNone/>
            </a:pPr>
            <a:endParaRPr lang="en-US" dirty="0"/>
          </a:p>
          <a:p>
            <a:r>
              <a:rPr lang="en-US" dirty="0"/>
              <a:t>Improve Recruitment</a:t>
            </a:r>
          </a:p>
          <a:p>
            <a:r>
              <a:rPr lang="en-US" dirty="0"/>
              <a:t>Police force that represents community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8222068"/>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Seven Improvement Steps: Listen</a:t>
            </a:r>
          </a:p>
        </p:txBody>
      </p:sp>
      <p:sp>
        <p:nvSpPr>
          <p:cNvPr id="3" name="Content Placeholder 2"/>
          <p:cNvSpPr>
            <a:spLocks noGrp="1"/>
          </p:cNvSpPr>
          <p:nvPr>
            <p:ph idx="1"/>
          </p:nvPr>
        </p:nvSpPr>
        <p:spPr/>
        <p:txBody>
          <a:bodyPr>
            <a:normAutofit/>
          </a:bodyPr>
          <a:lstStyle/>
          <a:p>
            <a:pPr marL="0" indent="0">
              <a:buNone/>
            </a:pPr>
            <a:r>
              <a:rPr lang="en-US" sz="4400" dirty="0"/>
              <a:t>Police leaders must listen to their officers and members of the community.</a:t>
            </a:r>
          </a:p>
          <a:p>
            <a:r>
              <a:rPr lang="en-US" sz="3200" dirty="0"/>
              <a:t>Regular meetings with staff/officers</a:t>
            </a:r>
          </a:p>
          <a:p>
            <a:r>
              <a:rPr lang="en-US" sz="3200" dirty="0"/>
              <a:t>Regular community meetings – active listening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2366906032"/>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Seven Improvement Steps: Train and Lead</a:t>
            </a:r>
          </a:p>
        </p:txBody>
      </p:sp>
      <p:sp>
        <p:nvSpPr>
          <p:cNvPr id="3" name="Content Placeholder 2"/>
          <p:cNvSpPr>
            <a:spLocks noGrp="1"/>
          </p:cNvSpPr>
          <p:nvPr>
            <p:ph idx="1"/>
          </p:nvPr>
        </p:nvSpPr>
        <p:spPr/>
        <p:txBody>
          <a:bodyPr>
            <a:normAutofit/>
          </a:bodyPr>
          <a:lstStyle/>
          <a:p>
            <a:pPr marL="0" indent="0">
              <a:buNone/>
            </a:pPr>
            <a:r>
              <a:rPr lang="en-US" sz="4400" dirty="0"/>
              <a:t>Police leaders must implement professional training and a collaborative leadership style.</a:t>
            </a:r>
          </a:p>
          <a:p>
            <a:r>
              <a:rPr lang="en-US" sz="3200" dirty="0"/>
              <a:t>Utilize various disciplines to assist training</a:t>
            </a:r>
          </a:p>
          <a:p>
            <a:r>
              <a:rPr lang="en-US" sz="3200" dirty="0"/>
              <a:t>Collaborate with social service and non-profit organizations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57046670"/>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Seven Improvement Steps: Improve Continuously</a:t>
            </a:r>
          </a:p>
        </p:txBody>
      </p:sp>
      <p:sp>
        <p:nvSpPr>
          <p:cNvPr id="3" name="Content Placeholder 2"/>
          <p:cNvSpPr>
            <a:spLocks noGrp="1"/>
          </p:cNvSpPr>
          <p:nvPr>
            <p:ph idx="1"/>
          </p:nvPr>
        </p:nvSpPr>
        <p:spPr>
          <a:xfrm>
            <a:off x="838200" y="2496065"/>
            <a:ext cx="10515600" cy="3680898"/>
          </a:xfrm>
        </p:spPr>
        <p:txBody>
          <a:bodyPr>
            <a:normAutofit/>
          </a:bodyPr>
          <a:lstStyle/>
          <a:p>
            <a:pPr marL="0" indent="0">
              <a:buNone/>
            </a:pPr>
            <a:r>
              <a:rPr lang="en-US" sz="4400" dirty="0"/>
              <a:t>Police must unceasingly improve the systems in which they work – everything we do.</a:t>
            </a:r>
          </a:p>
          <a:p>
            <a:pPr marL="0" indent="0">
              <a:buNone/>
            </a:pP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88116127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Mandatory Stakeholders</a:t>
            </a:r>
          </a:p>
        </p:txBody>
      </p:sp>
      <p:sp>
        <p:nvSpPr>
          <p:cNvPr id="3" name="Content Placeholder 2"/>
          <p:cNvSpPr>
            <a:spLocks noGrp="1"/>
          </p:cNvSpPr>
          <p:nvPr>
            <p:ph idx="1"/>
          </p:nvPr>
        </p:nvSpPr>
        <p:spPr/>
        <p:txBody>
          <a:bodyPr/>
          <a:lstStyle/>
          <a:p>
            <a:r>
              <a:rPr lang="en-US" dirty="0"/>
              <a:t>Members of local law enforcement</a:t>
            </a:r>
          </a:p>
          <a:p>
            <a:r>
              <a:rPr lang="en-US" dirty="0"/>
              <a:t>Interested non-profit and faith based community groups</a:t>
            </a:r>
          </a:p>
          <a:p>
            <a:r>
              <a:rPr lang="en-US" dirty="0"/>
              <a:t>Members of community, with emphasis in areas with high numbers of police and community interactions</a:t>
            </a:r>
          </a:p>
          <a:p>
            <a:r>
              <a:rPr lang="en-US" dirty="0"/>
              <a:t>District Attorney</a:t>
            </a:r>
          </a:p>
          <a:p>
            <a:r>
              <a:rPr lang="en-US" dirty="0"/>
              <a:t>Public Defender</a:t>
            </a:r>
          </a:p>
          <a:p>
            <a:r>
              <a:rPr lang="en-US" dirty="0"/>
              <a:t>Local Elected officials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346196215"/>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Seven Improvement Steps: Evaluate</a:t>
            </a:r>
          </a:p>
        </p:txBody>
      </p:sp>
      <p:sp>
        <p:nvSpPr>
          <p:cNvPr id="3" name="Content Placeholder 2"/>
          <p:cNvSpPr>
            <a:spLocks noGrp="1"/>
          </p:cNvSpPr>
          <p:nvPr>
            <p:ph idx="1"/>
          </p:nvPr>
        </p:nvSpPr>
        <p:spPr>
          <a:xfrm>
            <a:off x="838200" y="2215977"/>
            <a:ext cx="10515600" cy="3960985"/>
          </a:xfrm>
        </p:spPr>
        <p:txBody>
          <a:bodyPr/>
          <a:lstStyle/>
          <a:p>
            <a:pPr marL="0" indent="0">
              <a:buNone/>
            </a:pPr>
            <a:r>
              <a:rPr lang="en-US" sz="4400" dirty="0"/>
              <a:t>Police must be able to critically assess, or have assessed, the crucial tasks and functions they are expected to perform</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1518092363"/>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Seven Improvement Steps: Sustain</a:t>
            </a:r>
          </a:p>
        </p:txBody>
      </p:sp>
      <p:sp>
        <p:nvSpPr>
          <p:cNvPr id="3" name="Content Placeholder 2"/>
          <p:cNvSpPr>
            <a:spLocks noGrp="1"/>
          </p:cNvSpPr>
          <p:nvPr>
            <p:ph idx="1"/>
          </p:nvPr>
        </p:nvSpPr>
        <p:spPr>
          <a:xfrm>
            <a:off x="838200" y="2545491"/>
            <a:ext cx="10515600" cy="3631471"/>
          </a:xfrm>
        </p:spPr>
        <p:txBody>
          <a:bodyPr>
            <a:normAutofit/>
          </a:bodyPr>
          <a:lstStyle/>
          <a:p>
            <a:pPr marL="0" indent="0">
              <a:buNone/>
            </a:pPr>
            <a:r>
              <a:rPr lang="en-US" sz="4400" dirty="0"/>
              <a:t>Police leaders must be able to maintain and continue improvements to their organization.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209082238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Reform &amp; Reinvention Collaboration Process:</a:t>
            </a:r>
            <a:b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br>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Community Meetings</a:t>
            </a:r>
          </a:p>
        </p:txBody>
      </p:sp>
      <p:sp>
        <p:nvSpPr>
          <p:cNvPr id="3" name="Content Placeholder 2"/>
          <p:cNvSpPr>
            <a:spLocks noGrp="1"/>
          </p:cNvSpPr>
          <p:nvPr>
            <p:ph idx="1"/>
          </p:nvPr>
        </p:nvSpPr>
        <p:spPr>
          <a:xfrm>
            <a:off x="838200" y="1690688"/>
            <a:ext cx="10515600" cy="4224079"/>
          </a:xfrm>
        </p:spPr>
        <p:txBody>
          <a:bodyPr>
            <a:normAutofit/>
          </a:bodyPr>
          <a:lstStyle/>
          <a:p>
            <a:pPr marL="0" indent="0">
              <a:buNone/>
            </a:pPr>
            <a:endParaRPr lang="en-US" dirty="0"/>
          </a:p>
          <a:p>
            <a:r>
              <a:rPr lang="en-US" dirty="0"/>
              <a:t>Town-wide community meetings – primary discussions on racial disparity</a:t>
            </a:r>
          </a:p>
          <a:p>
            <a:r>
              <a:rPr lang="en-US" dirty="0"/>
              <a:t>Open Door Policy of Police Chief.  Invitation to anyone in the public to discuss issues.</a:t>
            </a:r>
          </a:p>
          <a:p>
            <a:r>
              <a:rPr lang="en-US" dirty="0"/>
              <a:t>Multiple discussions with community leaders in one on one settings</a:t>
            </a:r>
          </a:p>
          <a:p>
            <a:r>
              <a:rPr lang="en-US" dirty="0"/>
              <a:t>Continued collaboration &amp; meeting with Police Chiefs</a:t>
            </a:r>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269842283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Reform &amp; Reinvention Collaboration Process:</a:t>
            </a:r>
            <a:b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br>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Community Meetings - Ellicott</a:t>
            </a:r>
          </a:p>
        </p:txBody>
      </p:sp>
      <p:sp>
        <p:nvSpPr>
          <p:cNvPr id="3" name="Content Placeholder 2"/>
          <p:cNvSpPr>
            <a:spLocks noGrp="1"/>
          </p:cNvSpPr>
          <p:nvPr>
            <p:ph idx="1"/>
          </p:nvPr>
        </p:nvSpPr>
        <p:spPr>
          <a:xfrm>
            <a:off x="838200" y="2166551"/>
            <a:ext cx="10515600" cy="4010412"/>
          </a:xfrm>
        </p:spPr>
        <p:txBody>
          <a:bodyPr/>
          <a:lstStyle/>
          <a:p>
            <a:r>
              <a:rPr lang="en-US" dirty="0"/>
              <a:t>Public Safety Council &amp; Police Administration 	</a:t>
            </a:r>
          </a:p>
          <a:p>
            <a:r>
              <a:rPr lang="en-US" dirty="0"/>
              <a:t>Faith Based leaders and organizations</a:t>
            </a:r>
          </a:p>
          <a:p>
            <a:r>
              <a:rPr lang="en-US" dirty="0"/>
              <a:t>Mental Health providers &amp; organizations</a:t>
            </a:r>
          </a:p>
          <a:p>
            <a:r>
              <a:rPr lang="en-US" dirty="0"/>
              <a:t>Elementary School representatives</a:t>
            </a:r>
          </a:p>
          <a:p>
            <a:r>
              <a:rPr lang="en-US" dirty="0"/>
              <a:t>Middle/High School Representatives</a:t>
            </a:r>
          </a:p>
          <a:p>
            <a:r>
              <a:rPr lang="en-US" dirty="0"/>
              <a:t>Social Service Providers &amp; Non – Profit Organizations</a:t>
            </a:r>
          </a:p>
          <a:p>
            <a:r>
              <a:rPr lang="en-US" dirty="0"/>
              <a:t>Law Enforcement, Probation, District Attorney</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50578167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34000">
              <a:schemeClr val="accent3">
                <a:lumMod val="89000"/>
              </a:schemeClr>
            </a:gs>
            <a:gs pos="56000">
              <a:schemeClr val="accent3">
                <a:lumMod val="75000"/>
              </a:schemeClr>
            </a:gs>
            <a:gs pos="83000">
              <a:schemeClr val="accent3">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Reform &amp; Reinvention Collaboration Process:</a:t>
            </a:r>
            <a:b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br>
            <a:r>
              <a:rPr lang="en-US" dirty="0">
                <a:solidFill>
                  <a:schemeClr val="bg1"/>
                </a:solidFill>
                <a:effectLst>
                  <a:outerShdw blurRad="38100" dist="38100" dir="2700000" algn="tl">
                    <a:srgbClr val="000000">
                      <a:alpha val="43137"/>
                    </a:srgbClr>
                  </a:outerShdw>
                </a:effectLst>
                <a:latin typeface="Adobe Garamond Pro Bold" panose="02020702060506020403" pitchFamily="18" charset="0"/>
              </a:rPr>
              <a:t>Stakeholder Survey (Appendix)</a:t>
            </a:r>
            <a:br>
              <a:rPr lang="en-US" dirty="0"/>
            </a:br>
            <a:endParaRPr lang="en-US" dirty="0"/>
          </a:p>
        </p:txBody>
      </p:sp>
      <p:sp>
        <p:nvSpPr>
          <p:cNvPr id="3" name="Content Placeholder 2"/>
          <p:cNvSpPr>
            <a:spLocks noGrp="1"/>
          </p:cNvSpPr>
          <p:nvPr>
            <p:ph idx="1"/>
          </p:nvPr>
        </p:nvSpPr>
        <p:spPr>
          <a:xfrm>
            <a:off x="838200" y="1596357"/>
            <a:ext cx="10515600" cy="4351338"/>
          </a:xfrm>
        </p:spPr>
        <p:txBody>
          <a:bodyPr/>
          <a:lstStyle/>
          <a:p>
            <a:r>
              <a:rPr lang="en-US" dirty="0"/>
              <a:t>Surveys completed by stakeholders in Town of Ellicott and county fire service:</a:t>
            </a:r>
          </a:p>
          <a:p>
            <a:pPr lvl="1"/>
            <a:r>
              <a:rPr lang="en-US" dirty="0"/>
              <a:t>Lakewood-</a:t>
            </a:r>
            <a:r>
              <a:rPr lang="en-US" dirty="0" err="1"/>
              <a:t>Busti</a:t>
            </a:r>
            <a:endParaRPr lang="en-US" dirty="0"/>
          </a:p>
          <a:p>
            <a:pPr lvl="1"/>
            <a:r>
              <a:rPr lang="en-US" dirty="0"/>
              <a:t>Jamestown</a:t>
            </a:r>
          </a:p>
          <a:p>
            <a:pPr lvl="1"/>
            <a:r>
              <a:rPr lang="en-US" dirty="0"/>
              <a:t>Chautauqua County Sheriff</a:t>
            </a:r>
          </a:p>
          <a:p>
            <a:pPr lvl="1"/>
            <a:r>
              <a:rPr lang="en-US" dirty="0"/>
              <a:t>Carroll</a:t>
            </a:r>
          </a:p>
          <a:p>
            <a:pPr lvl="1"/>
            <a:r>
              <a:rPr lang="en-US" dirty="0"/>
              <a:t>Fire Chiefs and Fire Coordinators throughout all fire districts in Town of Ellicott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89" y="5626479"/>
            <a:ext cx="1281722" cy="1100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34" y="4512914"/>
            <a:ext cx="6043125" cy="3328098"/>
          </a:xfrm>
          <a:prstGeom prst="rect">
            <a:avLst/>
          </a:prstGeom>
        </p:spPr>
      </p:pic>
    </p:spTree>
    <p:extLst>
      <p:ext uri="{BB962C8B-B14F-4D97-AF65-F5344CB8AC3E}">
        <p14:creationId xmlns:p14="http://schemas.microsoft.com/office/powerpoint/2010/main" val="3486862196"/>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12090</TotalTime>
  <Words>2658</Words>
  <Application>Microsoft Office PowerPoint</Application>
  <PresentationFormat>Widescreen</PresentationFormat>
  <Paragraphs>271</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Adobe Garamond Pro Bold</vt:lpstr>
      <vt:lpstr>Arial</vt:lpstr>
      <vt:lpstr>Calibri</vt:lpstr>
      <vt:lpstr>Calibri Light</vt:lpstr>
      <vt:lpstr>Helvetica Neue</vt:lpstr>
      <vt:lpstr>Office Theme</vt:lpstr>
      <vt:lpstr>Town of Ellicott Police Department  Police Reform and  Reinvention Collaborative</vt:lpstr>
      <vt:lpstr>Executive Order 203 - Compliance</vt:lpstr>
      <vt:lpstr>Executive Order 203 – Compliance &amp; Considerations</vt:lpstr>
      <vt:lpstr>Executive Order 203 – Compliance &amp; Considerations</vt:lpstr>
      <vt:lpstr>Executive Order 203 – Compliance &amp; Considerations</vt:lpstr>
      <vt:lpstr>Mandatory Stakeholders</vt:lpstr>
      <vt:lpstr>Reform &amp; Reinvention Collaboration Process: Community Meetings</vt:lpstr>
      <vt:lpstr>Reform &amp; Reinvention Collaboration Process: Community Meetings - Ellicott</vt:lpstr>
      <vt:lpstr>Reform &amp; Reinvention Collaboration Process: Stakeholder Survey (Appendix) </vt:lpstr>
      <vt:lpstr> Reform &amp; Reinvention Collaboration Process: Community Survey (Appendix) </vt:lpstr>
      <vt:lpstr>PowerPoint Presentation</vt:lpstr>
      <vt:lpstr>   Town of Ellicott History   </vt:lpstr>
      <vt:lpstr>Town of Ellicott Demographics (2010 Census)</vt:lpstr>
      <vt:lpstr>Agency Demographics – Law Enforcement</vt:lpstr>
      <vt:lpstr>Law Enforcement: Divisions</vt:lpstr>
      <vt:lpstr>Law Enforcement: Special Teams</vt:lpstr>
      <vt:lpstr>Current deployments, strategies, policies, procedures and practices</vt:lpstr>
      <vt:lpstr>Review of Policies</vt:lpstr>
      <vt:lpstr>PowerPoint Presentation</vt:lpstr>
      <vt:lpstr>50 Total Responses </vt:lpstr>
      <vt:lpstr>Q1: Please select the location of your residence or if you are not a resident the town of your employment</vt:lpstr>
      <vt:lpstr>Q2: What stakeholder group do you belong to?</vt:lpstr>
      <vt:lpstr>Q3: Please select local police department to provide feedback on</vt:lpstr>
      <vt:lpstr>Q4: When was the last time you had a direct interaction with your local police agency?</vt:lpstr>
      <vt:lpstr>Q5: Please select the top 5 services that you think are most important for your police department to provide</vt:lpstr>
      <vt:lpstr>Q7: Police officers are a necessary part of your community</vt:lpstr>
      <vt:lpstr>Q8: Police officers in your community are well trained.</vt:lpstr>
      <vt:lpstr>Q9: Police officers in your community are responsive to the public's needs.</vt:lpstr>
      <vt:lpstr>Q10: Police officers in your community are held accountable for their actions</vt:lpstr>
      <vt:lpstr>Q11: Police officers in your community strive to have a positive impact on the community</vt:lpstr>
      <vt:lpstr>Q12: Police officers in your community are fundamentally honest</vt:lpstr>
      <vt:lpstr>Q13: If you have a complaint against your local police department or an officer, you are confident it will be heard and reviewed objectively</vt:lpstr>
      <vt:lpstr>Q14: There is corruption in your police agency</vt:lpstr>
      <vt:lpstr>Q15: Police officers in your community are biased in their interactions with certain groups of people</vt:lpstr>
      <vt:lpstr>Q16: On a scale from 1 to 10, how satisfied are you with your police agency? (1 = Not at all satisfied, 10 = Extremely satisfied)</vt:lpstr>
      <vt:lpstr>Q18: 16. Gender Identity</vt:lpstr>
      <vt:lpstr>Q19: Race Identity</vt:lpstr>
      <vt:lpstr>Q20: What is your age group?</vt:lpstr>
      <vt:lpstr>Q21: What is your household income?</vt:lpstr>
      <vt:lpstr>Survey Results Summarized</vt:lpstr>
      <vt:lpstr>Top Five Services Desired</vt:lpstr>
      <vt:lpstr>Top Three Things to Improve Policing</vt:lpstr>
      <vt:lpstr>Community Beliefs of Law Enforcement</vt:lpstr>
      <vt:lpstr>Community Beliefs of Law Enforcement</vt:lpstr>
      <vt:lpstr>Oath Of Honor</vt:lpstr>
      <vt:lpstr>Ellicott Police strive to follow  Procedural Justice and Peel’s Principles.</vt:lpstr>
      <vt:lpstr>Peel’s Principles of Policing – past &amp; present</vt:lpstr>
      <vt:lpstr>Peel’s Principles of Policing – past &amp; present</vt:lpstr>
      <vt:lpstr>Peel’s Principles of Policing – past &amp; present</vt:lpstr>
      <vt:lpstr>Objectives and Training  to be Obtained</vt:lpstr>
      <vt:lpstr>Future Goals and Objectives</vt:lpstr>
      <vt:lpstr>Future Goals and Objectives</vt:lpstr>
      <vt:lpstr>Future Goals and Objectives</vt:lpstr>
      <vt:lpstr>Potential Obstacles to Change</vt:lpstr>
      <vt:lpstr>Seven Improvement Steps: Envision</vt:lpstr>
      <vt:lpstr>Seven Improvement Steps: Select</vt:lpstr>
      <vt:lpstr>Seven Improvement Steps: Listen</vt:lpstr>
      <vt:lpstr>Seven Improvement Steps: Train and Lead</vt:lpstr>
      <vt:lpstr>Seven Improvement Steps: Improve Continuously</vt:lpstr>
      <vt:lpstr>Seven Improvement Steps: Evaluate</vt:lpstr>
      <vt:lpstr>Seven Improvement Steps: Sustain</vt:lpstr>
    </vt:vector>
  </TitlesOfParts>
  <Company>CCSO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 Police Reform and Reinvention Collaborative</dc:title>
  <dc:creator>QUATTRONE, SHERIFF</dc:creator>
  <cp:lastModifiedBy>Amy Bellardo</cp:lastModifiedBy>
  <cp:revision>76</cp:revision>
  <cp:lastPrinted>2021-02-01T21:31:22Z</cp:lastPrinted>
  <dcterms:created xsi:type="dcterms:W3CDTF">2021-01-28T22:29:07Z</dcterms:created>
  <dcterms:modified xsi:type="dcterms:W3CDTF">2021-03-30T12:01:11Z</dcterms:modified>
</cp:coreProperties>
</file>